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41"/>
  </p:notesMasterIdLst>
  <p:handoutMasterIdLst>
    <p:handoutMasterId r:id="rId42"/>
  </p:handoutMasterIdLst>
  <p:sldIdLst>
    <p:sldId id="256" r:id="rId2"/>
    <p:sldId id="257" r:id="rId3"/>
    <p:sldId id="258" r:id="rId4"/>
    <p:sldId id="259" r:id="rId5"/>
    <p:sldId id="260" r:id="rId6"/>
    <p:sldId id="261" r:id="rId7"/>
    <p:sldId id="262" r:id="rId8"/>
    <p:sldId id="263" r:id="rId9"/>
    <p:sldId id="264" r:id="rId10"/>
    <p:sldId id="300" r:id="rId11"/>
    <p:sldId id="301" r:id="rId12"/>
    <p:sldId id="302" r:id="rId13"/>
    <p:sldId id="292" r:id="rId14"/>
    <p:sldId id="293" r:id="rId15"/>
    <p:sldId id="294" r:id="rId16"/>
    <p:sldId id="295" r:id="rId17"/>
    <p:sldId id="296" r:id="rId18"/>
    <p:sldId id="297" r:id="rId19"/>
    <p:sldId id="298" r:id="rId20"/>
    <p:sldId id="299" r:id="rId21"/>
    <p:sldId id="269" r:id="rId22"/>
    <p:sldId id="303" r:id="rId23"/>
    <p:sldId id="281" r:id="rId24"/>
    <p:sldId id="282" r:id="rId25"/>
    <p:sldId id="283" r:id="rId26"/>
    <p:sldId id="284" r:id="rId27"/>
    <p:sldId id="285" r:id="rId28"/>
    <p:sldId id="304" r:id="rId29"/>
    <p:sldId id="305" r:id="rId30"/>
    <p:sldId id="306" r:id="rId31"/>
    <p:sldId id="307" r:id="rId32"/>
    <p:sldId id="308" r:id="rId33"/>
    <p:sldId id="278" r:id="rId34"/>
    <p:sldId id="279" r:id="rId35"/>
    <p:sldId id="287" r:id="rId36"/>
    <p:sldId id="288" r:id="rId37"/>
    <p:sldId id="289" r:id="rId38"/>
    <p:sldId id="290" r:id="rId39"/>
    <p:sldId id="286"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250" autoAdjust="0"/>
  </p:normalViewPr>
  <p:slideViewPr>
    <p:cSldViewPr snapToGrid="0">
      <p:cViewPr varScale="1">
        <p:scale>
          <a:sx n="86" d="100"/>
          <a:sy n="86" d="100"/>
        </p:scale>
        <p:origin x="1152" y="67"/>
      </p:cViewPr>
      <p:guideLst>
        <p:guide orient="horz" pos="2160"/>
        <p:guide pos="2880"/>
      </p:guideLst>
    </p:cSldViewPr>
  </p:slideViewPr>
  <p:outlineViewPr>
    <p:cViewPr>
      <p:scale>
        <a:sx n="33" d="100"/>
        <a:sy n="33" d="100"/>
      </p:scale>
      <p:origin x="0" y="918"/>
    </p:cViewPr>
  </p:outlin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4C5494-F7CB-4CB5-9AD2-F80F97621E9E}" type="doc">
      <dgm:prSet loTypeId="urn:microsoft.com/office/officeart/2005/8/layout/process1" loCatId="process" qsTypeId="urn:microsoft.com/office/officeart/2005/8/quickstyle/simple2" qsCatId="simple" csTypeId="urn:microsoft.com/office/officeart/2005/8/colors/accent1_2" csCatId="accent1" phldr="1"/>
      <dgm:spPr/>
    </dgm:pt>
    <dgm:pt modelId="{D86E7221-BD33-4C1A-8459-5B9DBB158BB7}">
      <dgm:prSet phldrT="[文本]"/>
      <dgm:spPr/>
      <dgm:t>
        <a:bodyPr/>
        <a:lstStyle/>
        <a:p>
          <a:r>
            <a:rPr lang="zh-CN" altLang="en-US" dirty="0"/>
            <a:t>大量数据训练神经网络（大量并行计算）</a:t>
          </a:r>
        </a:p>
      </dgm:t>
    </dgm:pt>
    <dgm:pt modelId="{56BE0DBD-721E-4A72-AE1B-9E7BB1274E72}" type="parTrans" cxnId="{703F7263-A7C1-4510-8D7B-292E60A141C4}">
      <dgm:prSet/>
      <dgm:spPr/>
      <dgm:t>
        <a:bodyPr/>
        <a:lstStyle/>
        <a:p>
          <a:endParaRPr lang="zh-CN" altLang="en-US"/>
        </a:p>
      </dgm:t>
    </dgm:pt>
    <dgm:pt modelId="{8C3E6D5B-D135-4254-BA26-D8C4103A9A64}" type="sibTrans" cxnId="{703F7263-A7C1-4510-8D7B-292E60A141C4}">
      <dgm:prSet/>
      <dgm:spPr/>
      <dgm:t>
        <a:bodyPr/>
        <a:lstStyle/>
        <a:p>
          <a:endParaRPr lang="zh-CN" altLang="en-US"/>
        </a:p>
      </dgm:t>
    </dgm:pt>
    <dgm:pt modelId="{5C637ED9-4F3F-4B54-BAED-5264B1C8481D}">
      <dgm:prSet phldrT="[文本]"/>
      <dgm:spPr/>
      <dgm:t>
        <a:bodyPr/>
        <a:lstStyle/>
        <a:p>
          <a:r>
            <a:rPr lang="zh-CN" altLang="en-US" dirty="0"/>
            <a:t>提取训练好的网络模型运行其他数据</a:t>
          </a:r>
        </a:p>
      </dgm:t>
    </dgm:pt>
    <dgm:pt modelId="{3D157F9A-0126-4262-B2EB-9C5344FFBD15}" type="parTrans" cxnId="{73F17BF7-A2D1-46C8-824A-3F05E9193E07}">
      <dgm:prSet/>
      <dgm:spPr/>
      <dgm:t>
        <a:bodyPr/>
        <a:lstStyle/>
        <a:p>
          <a:endParaRPr lang="zh-CN" altLang="en-US"/>
        </a:p>
      </dgm:t>
    </dgm:pt>
    <dgm:pt modelId="{BF73ED9A-0B57-4CF0-9D41-3D713BB3D34F}" type="sibTrans" cxnId="{73F17BF7-A2D1-46C8-824A-3F05E9193E07}">
      <dgm:prSet/>
      <dgm:spPr/>
      <dgm:t>
        <a:bodyPr/>
        <a:lstStyle/>
        <a:p>
          <a:endParaRPr lang="zh-CN" altLang="en-US"/>
        </a:p>
      </dgm:t>
    </dgm:pt>
    <dgm:pt modelId="{69C58E56-BAA2-4782-AA72-4A50F53C9839}">
      <dgm:prSet phldrT="[文本]"/>
      <dgm:spPr/>
      <dgm:t>
        <a:bodyPr/>
        <a:lstStyle/>
        <a:p>
          <a:r>
            <a:rPr lang="zh-CN" altLang="en-US" dirty="0"/>
            <a:t>输出结果</a:t>
          </a:r>
        </a:p>
      </dgm:t>
    </dgm:pt>
    <dgm:pt modelId="{7B124507-F2B3-4B96-9FB6-BD74BDA6D276}" type="parTrans" cxnId="{1B282066-3C37-4E4D-A81B-0B6D0B5E0002}">
      <dgm:prSet/>
      <dgm:spPr/>
      <dgm:t>
        <a:bodyPr/>
        <a:lstStyle/>
        <a:p>
          <a:endParaRPr lang="zh-CN" altLang="en-US"/>
        </a:p>
      </dgm:t>
    </dgm:pt>
    <dgm:pt modelId="{72508ADE-3DC3-4968-A927-DD9C5B2C0BAC}" type="sibTrans" cxnId="{1B282066-3C37-4E4D-A81B-0B6D0B5E0002}">
      <dgm:prSet/>
      <dgm:spPr/>
      <dgm:t>
        <a:bodyPr/>
        <a:lstStyle/>
        <a:p>
          <a:endParaRPr lang="zh-CN" altLang="en-US"/>
        </a:p>
      </dgm:t>
    </dgm:pt>
    <dgm:pt modelId="{98045624-C82C-41C2-B749-1B680F5AF7E0}" type="pres">
      <dgm:prSet presAssocID="{794C5494-F7CB-4CB5-9AD2-F80F97621E9E}" presName="Name0" presStyleCnt="0">
        <dgm:presLayoutVars>
          <dgm:dir/>
          <dgm:resizeHandles val="exact"/>
        </dgm:presLayoutVars>
      </dgm:prSet>
      <dgm:spPr/>
    </dgm:pt>
    <dgm:pt modelId="{80B4A86D-0F80-4CF6-BC8E-3286C8150B85}" type="pres">
      <dgm:prSet presAssocID="{D86E7221-BD33-4C1A-8459-5B9DBB158BB7}" presName="node" presStyleLbl="node1" presStyleIdx="0" presStyleCnt="3">
        <dgm:presLayoutVars>
          <dgm:bulletEnabled val="1"/>
        </dgm:presLayoutVars>
      </dgm:prSet>
      <dgm:spPr/>
    </dgm:pt>
    <dgm:pt modelId="{A3048739-C4FB-4E65-8B84-242BB66B4881}" type="pres">
      <dgm:prSet presAssocID="{8C3E6D5B-D135-4254-BA26-D8C4103A9A64}" presName="sibTrans" presStyleLbl="sibTrans2D1" presStyleIdx="0" presStyleCnt="2"/>
      <dgm:spPr/>
    </dgm:pt>
    <dgm:pt modelId="{99ECBDFA-4CDA-4602-ABE0-32FE869E13AB}" type="pres">
      <dgm:prSet presAssocID="{8C3E6D5B-D135-4254-BA26-D8C4103A9A64}" presName="connectorText" presStyleLbl="sibTrans2D1" presStyleIdx="0" presStyleCnt="2"/>
      <dgm:spPr/>
    </dgm:pt>
    <dgm:pt modelId="{02C4F4A4-CDFE-4BC1-B178-1D2A916E7DDE}" type="pres">
      <dgm:prSet presAssocID="{5C637ED9-4F3F-4B54-BAED-5264B1C8481D}" presName="node" presStyleLbl="node1" presStyleIdx="1" presStyleCnt="3">
        <dgm:presLayoutVars>
          <dgm:bulletEnabled val="1"/>
        </dgm:presLayoutVars>
      </dgm:prSet>
      <dgm:spPr/>
    </dgm:pt>
    <dgm:pt modelId="{3E45540D-13F1-4D1E-ACF6-5F6B57D926EE}" type="pres">
      <dgm:prSet presAssocID="{BF73ED9A-0B57-4CF0-9D41-3D713BB3D34F}" presName="sibTrans" presStyleLbl="sibTrans2D1" presStyleIdx="1" presStyleCnt="2"/>
      <dgm:spPr/>
    </dgm:pt>
    <dgm:pt modelId="{92AA6FE2-AE78-423D-9850-520A7ABA393B}" type="pres">
      <dgm:prSet presAssocID="{BF73ED9A-0B57-4CF0-9D41-3D713BB3D34F}" presName="connectorText" presStyleLbl="sibTrans2D1" presStyleIdx="1" presStyleCnt="2"/>
      <dgm:spPr/>
    </dgm:pt>
    <dgm:pt modelId="{88334FC1-4987-45C1-899E-936F4919533A}" type="pres">
      <dgm:prSet presAssocID="{69C58E56-BAA2-4782-AA72-4A50F53C9839}" presName="node" presStyleLbl="node1" presStyleIdx="2" presStyleCnt="3">
        <dgm:presLayoutVars>
          <dgm:bulletEnabled val="1"/>
        </dgm:presLayoutVars>
      </dgm:prSet>
      <dgm:spPr/>
    </dgm:pt>
  </dgm:ptLst>
  <dgm:cxnLst>
    <dgm:cxn modelId="{A3751305-39F3-49BF-80F2-DE8FD1345419}" type="presOf" srcId="{794C5494-F7CB-4CB5-9AD2-F80F97621E9E}" destId="{98045624-C82C-41C2-B749-1B680F5AF7E0}" srcOrd="0" destOrd="0" presId="urn:microsoft.com/office/officeart/2005/8/layout/process1"/>
    <dgm:cxn modelId="{2981160A-B6AA-4130-996B-D220F27166A6}" type="presOf" srcId="{5C637ED9-4F3F-4B54-BAED-5264B1C8481D}" destId="{02C4F4A4-CDFE-4BC1-B178-1D2A916E7DDE}" srcOrd="0" destOrd="0" presId="urn:microsoft.com/office/officeart/2005/8/layout/process1"/>
    <dgm:cxn modelId="{68BFBB5C-AFA0-4675-A5F0-F778A60DB5A5}" type="presOf" srcId="{BF73ED9A-0B57-4CF0-9D41-3D713BB3D34F}" destId="{3E45540D-13F1-4D1E-ACF6-5F6B57D926EE}" srcOrd="0" destOrd="0" presId="urn:microsoft.com/office/officeart/2005/8/layout/process1"/>
    <dgm:cxn modelId="{703F7263-A7C1-4510-8D7B-292E60A141C4}" srcId="{794C5494-F7CB-4CB5-9AD2-F80F97621E9E}" destId="{D86E7221-BD33-4C1A-8459-5B9DBB158BB7}" srcOrd="0" destOrd="0" parTransId="{56BE0DBD-721E-4A72-AE1B-9E7BB1274E72}" sibTransId="{8C3E6D5B-D135-4254-BA26-D8C4103A9A64}"/>
    <dgm:cxn modelId="{1B282066-3C37-4E4D-A81B-0B6D0B5E0002}" srcId="{794C5494-F7CB-4CB5-9AD2-F80F97621E9E}" destId="{69C58E56-BAA2-4782-AA72-4A50F53C9839}" srcOrd="2" destOrd="0" parTransId="{7B124507-F2B3-4B96-9FB6-BD74BDA6D276}" sibTransId="{72508ADE-3DC3-4968-A927-DD9C5B2C0BAC}"/>
    <dgm:cxn modelId="{4FA53879-4BB3-44DA-8B86-22F44FC7A55B}" type="presOf" srcId="{8C3E6D5B-D135-4254-BA26-D8C4103A9A64}" destId="{A3048739-C4FB-4E65-8B84-242BB66B4881}" srcOrd="0" destOrd="0" presId="urn:microsoft.com/office/officeart/2005/8/layout/process1"/>
    <dgm:cxn modelId="{F968B380-DB17-45EA-A701-590933EC3488}" type="presOf" srcId="{D86E7221-BD33-4C1A-8459-5B9DBB158BB7}" destId="{80B4A86D-0F80-4CF6-BC8E-3286C8150B85}" srcOrd="0" destOrd="0" presId="urn:microsoft.com/office/officeart/2005/8/layout/process1"/>
    <dgm:cxn modelId="{2522F6A4-AE7F-47F8-831C-9C227B12B206}" type="presOf" srcId="{8C3E6D5B-D135-4254-BA26-D8C4103A9A64}" destId="{99ECBDFA-4CDA-4602-ABE0-32FE869E13AB}" srcOrd="1" destOrd="0" presId="urn:microsoft.com/office/officeart/2005/8/layout/process1"/>
    <dgm:cxn modelId="{0684C9AE-5979-4E89-B6BD-2601F5954F62}" type="presOf" srcId="{69C58E56-BAA2-4782-AA72-4A50F53C9839}" destId="{88334FC1-4987-45C1-899E-936F4919533A}" srcOrd="0" destOrd="0" presId="urn:microsoft.com/office/officeart/2005/8/layout/process1"/>
    <dgm:cxn modelId="{5152FEDA-4BF8-42E7-B7F0-04F18597B96F}" type="presOf" srcId="{BF73ED9A-0B57-4CF0-9D41-3D713BB3D34F}" destId="{92AA6FE2-AE78-423D-9850-520A7ABA393B}" srcOrd="1" destOrd="0" presId="urn:microsoft.com/office/officeart/2005/8/layout/process1"/>
    <dgm:cxn modelId="{73F17BF7-A2D1-46C8-824A-3F05E9193E07}" srcId="{794C5494-F7CB-4CB5-9AD2-F80F97621E9E}" destId="{5C637ED9-4F3F-4B54-BAED-5264B1C8481D}" srcOrd="1" destOrd="0" parTransId="{3D157F9A-0126-4262-B2EB-9C5344FFBD15}" sibTransId="{BF73ED9A-0B57-4CF0-9D41-3D713BB3D34F}"/>
    <dgm:cxn modelId="{EF6E5421-793F-4595-BEF7-0A33E4DC417A}" type="presParOf" srcId="{98045624-C82C-41C2-B749-1B680F5AF7E0}" destId="{80B4A86D-0F80-4CF6-BC8E-3286C8150B85}" srcOrd="0" destOrd="0" presId="urn:microsoft.com/office/officeart/2005/8/layout/process1"/>
    <dgm:cxn modelId="{CE06B4AC-484B-4D30-B1AF-0D1764E32ACA}" type="presParOf" srcId="{98045624-C82C-41C2-B749-1B680F5AF7E0}" destId="{A3048739-C4FB-4E65-8B84-242BB66B4881}" srcOrd="1" destOrd="0" presId="urn:microsoft.com/office/officeart/2005/8/layout/process1"/>
    <dgm:cxn modelId="{B8FC9BDD-E2FF-4F79-B002-651853AB03B9}" type="presParOf" srcId="{A3048739-C4FB-4E65-8B84-242BB66B4881}" destId="{99ECBDFA-4CDA-4602-ABE0-32FE869E13AB}" srcOrd="0" destOrd="0" presId="urn:microsoft.com/office/officeart/2005/8/layout/process1"/>
    <dgm:cxn modelId="{5DF0FA31-14EA-4B08-BBF2-AEE61E87F9D3}" type="presParOf" srcId="{98045624-C82C-41C2-B749-1B680F5AF7E0}" destId="{02C4F4A4-CDFE-4BC1-B178-1D2A916E7DDE}" srcOrd="2" destOrd="0" presId="urn:microsoft.com/office/officeart/2005/8/layout/process1"/>
    <dgm:cxn modelId="{0E58A4EE-6244-4B3A-A6FD-9416E753E6E6}" type="presParOf" srcId="{98045624-C82C-41C2-B749-1B680F5AF7E0}" destId="{3E45540D-13F1-4D1E-ACF6-5F6B57D926EE}" srcOrd="3" destOrd="0" presId="urn:microsoft.com/office/officeart/2005/8/layout/process1"/>
    <dgm:cxn modelId="{B29D77F0-2022-4E66-9CB7-3D2D8E8A90F1}" type="presParOf" srcId="{3E45540D-13F1-4D1E-ACF6-5F6B57D926EE}" destId="{92AA6FE2-AE78-423D-9850-520A7ABA393B}" srcOrd="0" destOrd="0" presId="urn:microsoft.com/office/officeart/2005/8/layout/process1"/>
    <dgm:cxn modelId="{1F3364CC-6E9F-4663-A56E-1886FE77C38F}" type="presParOf" srcId="{98045624-C82C-41C2-B749-1B680F5AF7E0}" destId="{88334FC1-4987-45C1-899E-936F4919533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4A86D-0F80-4CF6-BC8E-3286C8150B85}">
      <dsp:nvSpPr>
        <dsp:cNvPr id="0" name=""/>
        <dsp:cNvSpPr/>
      </dsp:nvSpPr>
      <dsp:spPr>
        <a:xfrm>
          <a:off x="4069" y="40619"/>
          <a:ext cx="1216360" cy="7640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大量数据训练神经网络（大量并行计算）</a:t>
          </a:r>
        </a:p>
      </dsp:txBody>
      <dsp:txXfrm>
        <a:off x="26447" y="62997"/>
        <a:ext cx="1171604" cy="719270"/>
      </dsp:txXfrm>
    </dsp:sp>
    <dsp:sp modelId="{A3048739-C4FB-4E65-8B84-242BB66B4881}">
      <dsp:nvSpPr>
        <dsp:cNvPr id="0" name=""/>
        <dsp:cNvSpPr/>
      </dsp:nvSpPr>
      <dsp:spPr>
        <a:xfrm>
          <a:off x="1342065" y="271804"/>
          <a:ext cx="257868" cy="30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342065" y="332135"/>
        <a:ext cx="180508" cy="180995"/>
      </dsp:txXfrm>
    </dsp:sp>
    <dsp:sp modelId="{02C4F4A4-CDFE-4BC1-B178-1D2A916E7DDE}">
      <dsp:nvSpPr>
        <dsp:cNvPr id="0" name=""/>
        <dsp:cNvSpPr/>
      </dsp:nvSpPr>
      <dsp:spPr>
        <a:xfrm>
          <a:off x="1706973" y="40619"/>
          <a:ext cx="1216360" cy="7640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提取训练好的网络模型运行其他数据</a:t>
          </a:r>
        </a:p>
      </dsp:txBody>
      <dsp:txXfrm>
        <a:off x="1729351" y="62997"/>
        <a:ext cx="1171604" cy="719270"/>
      </dsp:txXfrm>
    </dsp:sp>
    <dsp:sp modelId="{3E45540D-13F1-4D1E-ACF6-5F6B57D926EE}">
      <dsp:nvSpPr>
        <dsp:cNvPr id="0" name=""/>
        <dsp:cNvSpPr/>
      </dsp:nvSpPr>
      <dsp:spPr>
        <a:xfrm>
          <a:off x="3044970" y="271804"/>
          <a:ext cx="257868" cy="30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044970" y="332135"/>
        <a:ext cx="180508" cy="180995"/>
      </dsp:txXfrm>
    </dsp:sp>
    <dsp:sp modelId="{88334FC1-4987-45C1-899E-936F4919533A}">
      <dsp:nvSpPr>
        <dsp:cNvPr id="0" name=""/>
        <dsp:cNvSpPr/>
      </dsp:nvSpPr>
      <dsp:spPr>
        <a:xfrm>
          <a:off x="3409878" y="40619"/>
          <a:ext cx="1216360" cy="7640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输出结果</a:t>
          </a:r>
        </a:p>
      </dsp:txBody>
      <dsp:txXfrm>
        <a:off x="3432256" y="62997"/>
        <a:ext cx="1171604" cy="7192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pPr/>
              <a:t>2018/3/20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pPr/>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pPr/>
              <a:t>2018/3/20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pPr/>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3494445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嵌入式</a:t>
            </a:r>
            <a:r>
              <a:rPr lang="en-US" altLang="zh-CN" dirty="0" err="1"/>
              <a:t>AI的市场分析</a:t>
            </a:r>
            <a:endParaRPr lang="zh-CN" altLang="en-US" sz="2400" dirty="0" err="1"/>
          </a:p>
        </p:txBody>
      </p:sp>
      <p:sp>
        <p:nvSpPr>
          <p:cNvPr id="5" name="副标题 4"/>
          <p:cNvSpPr>
            <a:spLocks noGrp="1"/>
          </p:cNvSpPr>
          <p:nvPr>
            <p:ph type="subTitle" idx="1"/>
          </p:nvPr>
        </p:nvSpPr>
        <p:spPr>
          <a:xfrm>
            <a:off x="476183" y="5588448"/>
            <a:ext cx="8347072" cy="468179"/>
          </a:xfrm>
        </p:spPr>
        <p:txBody>
          <a:bodyPr/>
          <a:lstStyle/>
          <a:p>
            <a:r>
              <a:rPr lang="zh-CN" altLang="en-US" dirty="0"/>
              <a:t>陶昕毅 郝沛文</a:t>
            </a:r>
          </a:p>
        </p:txBody>
      </p:sp>
      <p:sp>
        <p:nvSpPr>
          <p:cNvPr id="6" name="文本占位符 5"/>
          <p:cNvSpPr>
            <a:spLocks noGrp="1"/>
          </p:cNvSpPr>
          <p:nvPr>
            <p:ph type="body" sz="quarter" idx="10"/>
          </p:nvPr>
        </p:nvSpPr>
        <p:spPr>
          <a:xfrm>
            <a:off x="476183" y="6056627"/>
            <a:ext cx="4159250" cy="499004"/>
          </a:xfrm>
        </p:spPr>
        <p:txBody>
          <a:bodyPr/>
          <a:lstStyle/>
          <a:p>
            <a:r>
              <a:rPr lang="en-US" altLang="zh-CN" dirty="0"/>
              <a:t>2018</a:t>
            </a:r>
            <a:r>
              <a:rPr lang="zh-CN" altLang="en-US" dirty="0"/>
              <a:t>年</a:t>
            </a:r>
            <a:r>
              <a:rPr lang="en-US" altLang="zh-CN" dirty="0"/>
              <a:t>3</a:t>
            </a:r>
            <a:r>
              <a:rPr lang="zh-CN" altLang="en-US" dirty="0"/>
              <a:t>月</a:t>
            </a: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的背景</a:t>
            </a:r>
          </a:p>
        </p:txBody>
      </p:sp>
      <p:sp>
        <p:nvSpPr>
          <p:cNvPr id="13" name="Freeform 10"/>
          <p:cNvSpPr>
            <a:spLocks/>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
        <p:nvSpPr>
          <p:cNvPr id="18" name="Freeform 10"/>
          <p:cNvSpPr>
            <a:spLocks/>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Freeform 10"/>
          <p:cNvSpPr>
            <a:spLocks/>
          </p:cNvSpPr>
          <p:nvPr/>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76F624E-8679-40D2-8FEF-B597F59327FD}"/>
              </a:ext>
            </a:extLst>
          </p:cNvPr>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
        <p:nvSpPr>
          <p:cNvPr id="22" name="文本框 21">
            <a:extLst>
              <a:ext uri="{FF2B5EF4-FFF2-40B4-BE49-F238E27FC236}">
                <a16:creationId xmlns:a16="http://schemas.microsoft.com/office/drawing/2014/main" id="{3E928B4F-D5DD-42E3-B2CA-56ACFF9AE53C}"/>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6" name="文本框 25">
            <a:extLst>
              <a:ext uri="{FF2B5EF4-FFF2-40B4-BE49-F238E27FC236}">
                <a16:creationId xmlns:a16="http://schemas.microsoft.com/office/drawing/2014/main" id="{56A1C71F-7A33-4BEB-A281-E8D7FFC2B3F7}"/>
              </a:ext>
            </a:extLst>
          </p:cNvPr>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Tree>
    <p:extLst>
      <p:ext uri="{BB962C8B-B14F-4D97-AF65-F5344CB8AC3E}">
        <p14:creationId xmlns:p14="http://schemas.microsoft.com/office/powerpoint/2010/main" val="2024643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监控摄像头</a:t>
            </a:r>
          </a:p>
        </p:txBody>
      </p:sp>
      <p:sp>
        <p:nvSpPr>
          <p:cNvPr id="10" name="矩形 9">
            <a:extLst>
              <a:ext uri="{FF2B5EF4-FFF2-40B4-BE49-F238E27FC236}">
                <a16:creationId xmlns:a16="http://schemas.microsoft.com/office/drawing/2014/main" id="{190A1873-07E3-4EC2-833C-91A62CBD6603}"/>
              </a:ext>
            </a:extLst>
          </p:cNvPr>
          <p:cNvSpPr/>
          <p:nvPr/>
        </p:nvSpPr>
        <p:spPr>
          <a:xfrm>
            <a:off x="341447" y="1734891"/>
            <a:ext cx="4572000" cy="2031325"/>
          </a:xfrm>
          <a:prstGeom prst="rect">
            <a:avLst/>
          </a:prstGeom>
        </p:spPr>
        <p:txBody>
          <a:bodyPr>
            <a:spAutoFit/>
          </a:bodyPr>
          <a:lstStyle/>
          <a:p>
            <a:r>
              <a:rPr lang="zh-CN" altLang="en-US" dirty="0">
                <a:latin typeface="Timess New Roman"/>
              </a:rPr>
              <a:t>监控摄像头可以被认为是第一个在公众广泛运用的嵌入式</a:t>
            </a:r>
            <a:r>
              <a:rPr lang="en-US" altLang="zh-CN" dirty="0">
                <a:latin typeface="Timess New Roman"/>
              </a:rPr>
              <a:t>AI</a:t>
            </a:r>
            <a:r>
              <a:rPr lang="zh-CN" altLang="en-US" dirty="0">
                <a:latin typeface="Timess New Roman"/>
              </a:rPr>
              <a:t>设备。搭载</a:t>
            </a:r>
            <a:r>
              <a:rPr lang="en-US" altLang="zh-CN" dirty="0">
                <a:latin typeface="Timess New Roman"/>
              </a:rPr>
              <a:t>IVS</a:t>
            </a:r>
            <a:r>
              <a:rPr lang="zh-CN" altLang="en-US" dirty="0">
                <a:latin typeface="Timess New Roman"/>
              </a:rPr>
              <a:t>系统后将可以拥如下如人流量计数、车辆计数、出入检测等功能。</a:t>
            </a:r>
            <a:endParaRPr lang="en-US" altLang="zh-CN" dirty="0">
              <a:latin typeface="Timess New Roman"/>
            </a:endParaRPr>
          </a:p>
          <a:p>
            <a:r>
              <a:rPr lang="zh-CN" altLang="en-US" dirty="0">
                <a:latin typeface="Timess New Roman"/>
              </a:rPr>
              <a:t>有些地区还通过大量摄像头的集合进行车流量的预测、犯罪行为的判断和预测，保障安全。</a:t>
            </a:r>
            <a:endParaRPr lang="en-US" altLang="zh-CN" dirty="0">
              <a:latin typeface="Timess New Roman"/>
            </a:endParaRPr>
          </a:p>
        </p:txBody>
      </p:sp>
      <p:pic>
        <p:nvPicPr>
          <p:cNvPr id="5" name="图片 4">
            <a:extLst>
              <a:ext uri="{FF2B5EF4-FFF2-40B4-BE49-F238E27FC236}">
                <a16:creationId xmlns:a16="http://schemas.microsoft.com/office/drawing/2014/main" id="{C6D4822D-575E-4326-88BB-59DEA390B151}"/>
              </a:ext>
            </a:extLst>
          </p:cNvPr>
          <p:cNvPicPr>
            <a:picLocks noChangeAspect="1"/>
          </p:cNvPicPr>
          <p:nvPr/>
        </p:nvPicPr>
        <p:blipFill>
          <a:blip r:embed="rId2"/>
          <a:stretch>
            <a:fillRect/>
          </a:stretch>
        </p:blipFill>
        <p:spPr>
          <a:xfrm>
            <a:off x="4956447" y="1734891"/>
            <a:ext cx="4187553" cy="2030906"/>
          </a:xfrm>
          <a:prstGeom prst="rect">
            <a:avLst/>
          </a:prstGeom>
        </p:spPr>
      </p:pic>
      <p:pic>
        <p:nvPicPr>
          <p:cNvPr id="6" name="图片 5">
            <a:extLst>
              <a:ext uri="{FF2B5EF4-FFF2-40B4-BE49-F238E27FC236}">
                <a16:creationId xmlns:a16="http://schemas.microsoft.com/office/drawing/2014/main" id="{954374E8-73EC-48B7-A2A7-FA0AB904FBB1}"/>
              </a:ext>
            </a:extLst>
          </p:cNvPr>
          <p:cNvPicPr>
            <a:picLocks noChangeAspect="1"/>
          </p:cNvPicPr>
          <p:nvPr/>
        </p:nvPicPr>
        <p:blipFill>
          <a:blip r:embed="rId3"/>
          <a:stretch>
            <a:fillRect/>
          </a:stretch>
        </p:blipFill>
        <p:spPr>
          <a:xfrm>
            <a:off x="4886812" y="3765797"/>
            <a:ext cx="4124021" cy="2695274"/>
          </a:xfrm>
          <a:prstGeom prst="rect">
            <a:avLst/>
          </a:prstGeom>
        </p:spPr>
      </p:pic>
    </p:spTree>
    <p:extLst>
      <p:ext uri="{BB962C8B-B14F-4D97-AF65-F5344CB8AC3E}">
        <p14:creationId xmlns:p14="http://schemas.microsoft.com/office/powerpoint/2010/main" val="1125542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智能家居的雏形</a:t>
            </a:r>
          </a:p>
        </p:txBody>
      </p:sp>
      <p:sp>
        <p:nvSpPr>
          <p:cNvPr id="10" name="矩形 9">
            <a:extLst>
              <a:ext uri="{FF2B5EF4-FFF2-40B4-BE49-F238E27FC236}">
                <a16:creationId xmlns:a16="http://schemas.microsoft.com/office/drawing/2014/main" id="{190A1873-07E3-4EC2-833C-91A62CBD6603}"/>
              </a:ext>
            </a:extLst>
          </p:cNvPr>
          <p:cNvSpPr/>
          <p:nvPr/>
        </p:nvSpPr>
        <p:spPr>
          <a:xfrm>
            <a:off x="590022" y="1548460"/>
            <a:ext cx="4257186" cy="3693319"/>
          </a:xfrm>
          <a:prstGeom prst="rect">
            <a:avLst/>
          </a:prstGeom>
        </p:spPr>
        <p:txBody>
          <a:bodyPr wrap="square">
            <a:spAutoFit/>
          </a:bodyPr>
          <a:lstStyle/>
          <a:p>
            <a:r>
              <a:rPr lang="zh-CN" altLang="en-US" dirty="0">
                <a:latin typeface="Timess New Roman"/>
              </a:rPr>
              <a:t>随着无线传感技术的飞速发展，搭载</a:t>
            </a:r>
            <a:r>
              <a:rPr lang="en-US" altLang="zh-CN" dirty="0">
                <a:latin typeface="Timess New Roman"/>
              </a:rPr>
              <a:t>RFID</a:t>
            </a:r>
            <a:r>
              <a:rPr lang="zh-CN" altLang="en-US" dirty="0">
                <a:latin typeface="Timess New Roman"/>
              </a:rPr>
              <a:t>等传感器的室内智能家居用品在潜移默化中为我们生活提供服务。</a:t>
            </a:r>
            <a:endParaRPr lang="en-US" altLang="zh-CN" dirty="0">
              <a:latin typeface="Timess New Roman"/>
            </a:endParaRPr>
          </a:p>
          <a:p>
            <a:endParaRPr lang="en-US" altLang="zh-CN" dirty="0">
              <a:latin typeface="Timess New Roman"/>
            </a:endParaRPr>
          </a:p>
          <a:p>
            <a:r>
              <a:rPr lang="en-US" altLang="zh-CN" dirty="0">
                <a:latin typeface="Timess New Roman"/>
              </a:rPr>
              <a:t>Active Bats</a:t>
            </a:r>
            <a:r>
              <a:rPr lang="zh-CN" altLang="en-US" dirty="0">
                <a:latin typeface="Timess New Roman"/>
              </a:rPr>
              <a:t>可以说是最早的智能家居之一。通过超声波传感器和三角定位的方法获取用户的实时位置。</a:t>
            </a:r>
            <a:endParaRPr lang="en-US" altLang="zh-CN" dirty="0">
              <a:latin typeface="Timess New Roman"/>
            </a:endParaRPr>
          </a:p>
          <a:p>
            <a:endParaRPr lang="en-US" altLang="zh-CN" dirty="0">
              <a:latin typeface="Timess New Roman"/>
            </a:endParaRPr>
          </a:p>
          <a:p>
            <a:r>
              <a:rPr lang="en-US" altLang="zh-CN" dirty="0" err="1">
                <a:latin typeface="Timess New Roman"/>
              </a:rPr>
              <a:t>Mediacup</a:t>
            </a:r>
            <a:r>
              <a:rPr lang="zh-CN" altLang="en-US" dirty="0">
                <a:latin typeface="Timess New Roman"/>
              </a:rPr>
              <a:t>项目同样也是智能家居的雏形。通过将温度传感器和运动传感器植入茶杯中，便可为用户提供该杯子中的饮料是否被喝，移动，以及倒入的信息。</a:t>
            </a:r>
            <a:endParaRPr lang="en-US" altLang="zh-CN" dirty="0">
              <a:latin typeface="Timess New Roman"/>
            </a:endParaRPr>
          </a:p>
          <a:p>
            <a:endParaRPr lang="en-US" altLang="zh-CN" dirty="0">
              <a:latin typeface="Timess New Roman"/>
            </a:endParaRPr>
          </a:p>
        </p:txBody>
      </p:sp>
      <p:pic>
        <p:nvPicPr>
          <p:cNvPr id="1026" name="Picture 2" descr="http://www.cl.cam.ac.uk/research/dtg/attarchive/bat/howbatsystemworks.gif">
            <a:extLst>
              <a:ext uri="{FF2B5EF4-FFF2-40B4-BE49-F238E27FC236}">
                <a16:creationId xmlns:a16="http://schemas.microsoft.com/office/drawing/2014/main" id="{1B468F41-1909-429B-801F-25773993C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521" y="1548460"/>
            <a:ext cx="2006353" cy="298277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2A471F7-7C13-4CD9-874B-8484AAD23C0A}"/>
              </a:ext>
            </a:extLst>
          </p:cNvPr>
          <p:cNvPicPr>
            <a:picLocks noChangeAspect="1"/>
          </p:cNvPicPr>
          <p:nvPr/>
        </p:nvPicPr>
        <p:blipFill>
          <a:blip r:embed="rId3"/>
          <a:stretch>
            <a:fillRect/>
          </a:stretch>
        </p:blipFill>
        <p:spPr>
          <a:xfrm>
            <a:off x="4644510" y="4757024"/>
            <a:ext cx="4424374" cy="1930896"/>
          </a:xfrm>
          <a:prstGeom prst="rect">
            <a:avLst/>
          </a:prstGeom>
        </p:spPr>
      </p:pic>
    </p:spTree>
    <p:extLst>
      <p:ext uri="{BB962C8B-B14F-4D97-AF65-F5344CB8AC3E}">
        <p14:creationId xmlns:p14="http://schemas.microsoft.com/office/powerpoint/2010/main" val="192270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normAutofit lnSpcReduction="10000"/>
          </a:bodyPr>
          <a:lstStyle/>
          <a:p>
            <a:pPr>
              <a:lnSpc>
                <a:spcPct val="150000"/>
              </a:lnSpc>
            </a:pPr>
            <a:r>
              <a:rPr lang="zh-CN" altLang="en-US" dirty="0">
                <a:latin typeface="+mj-ea"/>
                <a:ea typeface="+mj-ea"/>
              </a:rPr>
              <a:t>传统</a:t>
            </a:r>
            <a:r>
              <a:rPr lang="en-US" altLang="zh-CN" dirty="0">
                <a:latin typeface="+mj-ea"/>
                <a:ea typeface="+mj-ea"/>
              </a:rPr>
              <a:t>CPU</a:t>
            </a:r>
            <a:r>
              <a:rPr lang="zh-CN" altLang="en-US" dirty="0">
                <a:latin typeface="+mj-ea"/>
                <a:ea typeface="+mj-ea"/>
              </a:rPr>
              <a:t>架构无法支撑深度学习要求的大规模并行运算。</a:t>
            </a:r>
            <a:endParaRPr lang="en-US" altLang="zh-CN" dirty="0">
              <a:latin typeface="+mj-ea"/>
              <a:ea typeface="+mj-ea"/>
            </a:endParaRPr>
          </a:p>
          <a:p>
            <a:pPr lvl="1">
              <a:lnSpc>
                <a:spcPct val="150000"/>
              </a:lnSpc>
            </a:pPr>
            <a:r>
              <a:rPr lang="zh-CN" altLang="en-US" dirty="0">
                <a:latin typeface="楷体" panose="02010609060101010101" pitchFamily="49" charset="-122"/>
                <a:ea typeface="楷体" panose="02010609060101010101" pitchFamily="49" charset="-122"/>
              </a:rPr>
              <a:t>深度学习与传统计算模式最大的区别就是不需要编程，但需要海量数据并行运算。传统处理器架构往往需要数百甚至上千条指令才能完成一个神经元的处理，无法支撑深度学习的大规模并行计算需求，而在</a:t>
            </a:r>
            <a:r>
              <a:rPr lang="en-US" altLang="zh-CN" dirty="0">
                <a:latin typeface="楷体" panose="02010609060101010101" pitchFamily="49" charset="-122"/>
                <a:ea typeface="楷体" panose="02010609060101010101" pitchFamily="49" charset="-122"/>
              </a:rPr>
              <a:t>AI</a:t>
            </a:r>
            <a:r>
              <a:rPr lang="zh-CN" altLang="en-US" dirty="0">
                <a:latin typeface="楷体" panose="02010609060101010101" pitchFamily="49" charset="-122"/>
                <a:ea typeface="楷体" panose="02010609060101010101" pitchFamily="49" charset="-122"/>
              </a:rPr>
              <a:t>芯片上可能只需要一条指令就能完成。</a:t>
            </a:r>
            <a:endParaRPr lang="en-US" altLang="zh-CN" dirty="0">
              <a:latin typeface="楷体" panose="02010609060101010101" pitchFamily="49" charset="-122"/>
              <a:ea typeface="楷体" panose="02010609060101010101" pitchFamily="49" charset="-122"/>
            </a:endParaRPr>
          </a:p>
          <a:p>
            <a:pPr marL="0" indent="0">
              <a:lnSpc>
                <a:spcPct val="150000"/>
              </a:lnSpc>
              <a:buNone/>
            </a:pPr>
            <a:endParaRPr lang="en-US" altLang="zh-CN" dirty="0">
              <a:latin typeface="+mj-ea"/>
              <a:ea typeface="+mj-ea"/>
            </a:endParaRPr>
          </a:p>
          <a:p>
            <a:pPr marL="0" indent="0">
              <a:lnSpc>
                <a:spcPct val="150000"/>
              </a:lnSpc>
              <a:buNone/>
            </a:pPr>
            <a:endParaRPr lang="en-US" altLang="zh-CN" dirty="0">
              <a:latin typeface="+mj-ea"/>
              <a:ea typeface="+mj-ea"/>
            </a:endParaRPr>
          </a:p>
          <a:p>
            <a:pPr>
              <a:lnSpc>
                <a:spcPct val="150000"/>
              </a:lnSpc>
            </a:pPr>
            <a:r>
              <a:rPr lang="zh-CN" altLang="en-US" dirty="0">
                <a:latin typeface="+mj-ea"/>
                <a:ea typeface="+mj-ea"/>
              </a:rPr>
              <a:t>嵌入式神经网络处理器（</a:t>
            </a:r>
            <a:r>
              <a:rPr lang="en-US" altLang="zh-CN" dirty="0">
                <a:latin typeface="+mj-ea"/>
                <a:ea typeface="+mj-ea"/>
              </a:rPr>
              <a:t>NPU, neural-network process units</a:t>
            </a:r>
            <a:r>
              <a:rPr lang="zh-CN" altLang="en-US" dirty="0">
                <a:latin typeface="+mj-ea"/>
                <a:ea typeface="+mj-ea"/>
              </a:rPr>
              <a:t>）采用“数据驱动并行计算”的架构，特别擅长处理视频、图像类的海量多媒体数据，其主流芯片为</a:t>
            </a:r>
            <a:r>
              <a:rPr lang="en-US" altLang="zh-CN" dirty="0"/>
              <a:t>GPU</a:t>
            </a:r>
            <a:r>
              <a:rPr lang="zh-CN" altLang="en-US" dirty="0"/>
              <a:t>、</a:t>
            </a:r>
            <a:r>
              <a:rPr lang="en-US" altLang="zh-CN" dirty="0"/>
              <a:t>FPGA</a:t>
            </a:r>
            <a:r>
              <a:rPr lang="zh-CN" altLang="en-US" dirty="0"/>
              <a:t>、</a:t>
            </a:r>
            <a:r>
              <a:rPr lang="en-US" altLang="zh-CN" dirty="0"/>
              <a:t>ASIC</a:t>
            </a:r>
            <a:r>
              <a:rPr lang="zh-CN" altLang="en-US" dirty="0"/>
              <a:t>以及类脑芯片。</a:t>
            </a:r>
            <a:endParaRPr lang="en-US" altLang="zh-CN" dirty="0">
              <a:latin typeface="+mj-ea"/>
              <a:ea typeface="+mj-ea"/>
            </a:endParaRPr>
          </a:p>
          <a:p>
            <a:pPr>
              <a:lnSpc>
                <a:spcPct val="150000"/>
              </a:lnSpc>
            </a:pPr>
            <a:endParaRPr lang="en-US" altLang="zh-CN" dirty="0">
              <a:latin typeface="+mj-ea"/>
              <a:ea typeface="+mj-ea"/>
            </a:endParaRPr>
          </a:p>
        </p:txBody>
      </p:sp>
      <p:sp>
        <p:nvSpPr>
          <p:cNvPr id="3" name="标题 2"/>
          <p:cNvSpPr>
            <a:spLocks noGrp="1"/>
          </p:cNvSpPr>
          <p:nvPr>
            <p:ph type="title"/>
          </p:nvPr>
        </p:nvSpPr>
        <p:spPr/>
        <p:txBody>
          <a:bodyPr/>
          <a:lstStyle/>
          <a:p>
            <a:r>
              <a:rPr lang="en-US" altLang="zh-CN" dirty="0"/>
              <a:t>NPU</a:t>
            </a:r>
            <a:endParaRPr lang="zh-CN" altLang="en-US" dirty="0"/>
          </a:p>
        </p:txBody>
      </p:sp>
      <p:graphicFrame>
        <p:nvGraphicFramePr>
          <p:cNvPr id="2" name="图示 1"/>
          <p:cNvGraphicFramePr/>
          <p:nvPr>
            <p:extLst>
              <p:ext uri="{D42A27DB-BD31-4B8C-83A1-F6EECF244321}">
                <p14:modId xmlns:p14="http://schemas.microsoft.com/office/powerpoint/2010/main" val="3901341007"/>
              </p:ext>
            </p:extLst>
          </p:nvPr>
        </p:nvGraphicFramePr>
        <p:xfrm>
          <a:off x="2256846" y="3887087"/>
          <a:ext cx="4630308" cy="845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3826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图形处理器（</a:t>
            </a:r>
            <a:r>
              <a:rPr lang="en-US" altLang="zh-CN" dirty="0"/>
              <a:t>Graphics Processing Unit</a:t>
            </a:r>
            <a:r>
              <a:rPr lang="zh-CN" altLang="en-US" dirty="0"/>
              <a:t>）。科学家发现，其海量数据并行运算的能力与深度学习需求不谋而合，因此被最先引入深度学习。</a:t>
            </a:r>
            <a:endParaRPr lang="en-US" altLang="zh-CN" dirty="0"/>
          </a:p>
          <a:p>
            <a:pPr lvl="1"/>
            <a:r>
              <a:rPr lang="en-US" altLang="zh-CN" dirty="0">
                <a:latin typeface="楷体" panose="02010609060101010101" pitchFamily="49" charset="-122"/>
                <a:ea typeface="楷体" panose="02010609060101010101" pitchFamily="49" charset="-122"/>
              </a:rPr>
              <a:t>2011</a:t>
            </a:r>
            <a:r>
              <a:rPr lang="zh-CN" altLang="en-US" dirty="0">
                <a:latin typeface="楷体" panose="02010609060101010101" pitchFamily="49" charset="-122"/>
                <a:ea typeface="楷体" panose="02010609060101010101" pitchFamily="49" charset="-122"/>
              </a:rPr>
              <a:t>年吴恩达教授率先将其应用于谷歌大脑中便取得惊人效果，结果表明，</a:t>
            </a:r>
            <a:r>
              <a:rPr lang="en-US" altLang="zh-CN" dirty="0">
                <a:latin typeface="楷体" panose="02010609060101010101" pitchFamily="49" charset="-122"/>
                <a:ea typeface="楷体" panose="02010609060101010101" pitchFamily="49" charset="-122"/>
              </a:rPr>
              <a:t>12</a:t>
            </a:r>
            <a:r>
              <a:rPr lang="zh-CN" altLang="en-US" dirty="0">
                <a:latin typeface="楷体" panose="02010609060101010101" pitchFamily="49" charset="-122"/>
                <a:ea typeface="楷体" panose="02010609060101010101" pitchFamily="49" charset="-122"/>
              </a:rPr>
              <a:t>颗英伟达的</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可以提供相当于</a:t>
            </a:r>
            <a:r>
              <a:rPr lang="en-US" altLang="zh-CN" dirty="0">
                <a:latin typeface="楷体" panose="02010609060101010101" pitchFamily="49" charset="-122"/>
                <a:ea typeface="楷体" panose="02010609060101010101" pitchFamily="49" charset="-122"/>
              </a:rPr>
              <a:t>2000</a:t>
            </a:r>
            <a:r>
              <a:rPr lang="zh-CN" altLang="en-US" dirty="0">
                <a:latin typeface="楷体" panose="02010609060101010101" pitchFamily="49" charset="-122"/>
                <a:ea typeface="楷体" panose="02010609060101010101" pitchFamily="49" charset="-122"/>
              </a:rPr>
              <a:t>颗</a:t>
            </a:r>
            <a:r>
              <a:rPr lang="en-US" altLang="zh-CN" dirty="0">
                <a:latin typeface="楷体" panose="02010609060101010101" pitchFamily="49" charset="-122"/>
                <a:ea typeface="楷体" panose="02010609060101010101" pitchFamily="49" charset="-122"/>
              </a:rPr>
              <a:t>CPU</a:t>
            </a:r>
            <a:r>
              <a:rPr lang="zh-CN" altLang="en-US" dirty="0">
                <a:latin typeface="楷体" panose="02010609060101010101" pitchFamily="49" charset="-122"/>
                <a:ea typeface="楷体" panose="02010609060101010101" pitchFamily="49" charset="-122"/>
              </a:rPr>
              <a:t>的深度学习性能，之后纽约大学、多伦多大学以及瑞士人工智能实验室的研究人员纷纷在</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上加速其深度神经网络。</a:t>
            </a:r>
            <a:endParaRPr lang="en-US" altLang="zh-CN" dirty="0">
              <a:latin typeface="楷体" panose="02010609060101010101" pitchFamily="49" charset="-122"/>
              <a:ea typeface="楷体" panose="02010609060101010101" pitchFamily="49" charset="-122"/>
            </a:endParaRPr>
          </a:p>
          <a:p>
            <a:r>
              <a:rPr lang="zh-CN" altLang="en-US" dirty="0"/>
              <a:t>目前，全球</a:t>
            </a:r>
            <a:r>
              <a:rPr lang="en-US" altLang="zh-CN" dirty="0"/>
              <a:t>70%</a:t>
            </a:r>
            <a:r>
              <a:rPr lang="zh-CN" altLang="en-US" dirty="0"/>
              <a:t>的</a:t>
            </a:r>
            <a:r>
              <a:rPr lang="en-US" altLang="zh-CN" dirty="0"/>
              <a:t>GPU</a:t>
            </a:r>
            <a:r>
              <a:rPr lang="zh-CN" altLang="en-US" dirty="0"/>
              <a:t>芯片市场都被</a:t>
            </a:r>
            <a:r>
              <a:rPr lang="en-US" altLang="zh-CN" dirty="0"/>
              <a:t>NVIDIA</a:t>
            </a:r>
            <a:r>
              <a:rPr lang="zh-CN" altLang="en-US" dirty="0"/>
              <a:t>占据，包括谷歌、微软、亚马逊等巨头也通过购买英伟达的</a:t>
            </a:r>
            <a:r>
              <a:rPr lang="en-US" altLang="zh-CN" dirty="0"/>
              <a:t>GPU</a:t>
            </a:r>
            <a:r>
              <a:rPr lang="zh-CN" altLang="en-US" dirty="0"/>
              <a:t>产品扩大自己数据中心的</a:t>
            </a:r>
            <a:r>
              <a:rPr lang="en-US" altLang="zh-CN" dirty="0"/>
              <a:t>AI</a:t>
            </a:r>
            <a:r>
              <a:rPr lang="zh-CN" altLang="en-US" dirty="0"/>
              <a:t>计算能力。</a:t>
            </a:r>
            <a:endParaRPr lang="zh-CN" altLang="en-US" b="1" dirty="0"/>
          </a:p>
        </p:txBody>
      </p:sp>
      <p:sp>
        <p:nvSpPr>
          <p:cNvPr id="3" name="标题 2"/>
          <p:cNvSpPr>
            <a:spLocks noGrp="1"/>
          </p:cNvSpPr>
          <p:nvPr>
            <p:ph type="title"/>
          </p:nvPr>
        </p:nvSpPr>
        <p:spPr/>
        <p:txBody>
          <a:bodyPr/>
          <a:lstStyle/>
          <a:p>
            <a:r>
              <a:rPr lang="en-US" altLang="zh-CN" dirty="0"/>
              <a:t>GPU</a:t>
            </a:r>
            <a:endParaRPr lang="zh-CN" altLang="en-US" dirty="0"/>
          </a:p>
        </p:txBody>
      </p:sp>
      <p:pic>
        <p:nvPicPr>
          <p:cNvPr id="7" name="图片 6"/>
          <p:cNvPicPr>
            <a:picLocks noChangeAspect="1"/>
          </p:cNvPicPr>
          <p:nvPr/>
        </p:nvPicPr>
        <p:blipFill>
          <a:blip r:embed="rId2"/>
          <a:stretch>
            <a:fillRect/>
          </a:stretch>
        </p:blipFill>
        <p:spPr>
          <a:xfrm>
            <a:off x="3161903" y="4830554"/>
            <a:ext cx="3036404" cy="1524226"/>
          </a:xfrm>
          <a:prstGeom prst="rect">
            <a:avLst/>
          </a:prstGeom>
        </p:spPr>
      </p:pic>
    </p:spTree>
    <p:extLst>
      <p:ext uri="{BB962C8B-B14F-4D97-AF65-F5344CB8AC3E}">
        <p14:creationId xmlns:p14="http://schemas.microsoft.com/office/powerpoint/2010/main" val="4270895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6" y="1685678"/>
            <a:ext cx="5707992" cy="4921498"/>
          </a:xfrm>
        </p:spPr>
        <p:txBody>
          <a:bodyPr/>
          <a:lstStyle/>
          <a:p>
            <a:r>
              <a:rPr lang="en-US" altLang="zh-CN" dirty="0"/>
              <a:t>Intel</a:t>
            </a:r>
            <a:r>
              <a:rPr lang="zh-CN" altLang="en-US" dirty="0"/>
              <a:t>也不甘落后，在收购深度学习创业公司 </a:t>
            </a:r>
            <a:r>
              <a:rPr lang="en-US" altLang="zh-CN" dirty="0" err="1"/>
              <a:t>Nervana</a:t>
            </a:r>
            <a:r>
              <a:rPr lang="en-US" altLang="zh-CN" dirty="0"/>
              <a:t> Systems</a:t>
            </a:r>
            <a:r>
              <a:rPr lang="zh-CN" altLang="en-US" dirty="0"/>
              <a:t>之后，</a:t>
            </a:r>
            <a:r>
              <a:rPr lang="en-US" altLang="zh-CN" dirty="0"/>
              <a:t>Intel</a:t>
            </a:r>
            <a:r>
              <a:rPr lang="zh-CN" altLang="en-US" dirty="0"/>
              <a:t>在</a:t>
            </a:r>
            <a:r>
              <a:rPr lang="en-US" altLang="zh-CN" dirty="0"/>
              <a:t>16</a:t>
            </a:r>
            <a:r>
              <a:rPr lang="zh-CN" altLang="en-US" dirty="0"/>
              <a:t>年也公布了用于深度学习的</a:t>
            </a:r>
            <a:r>
              <a:rPr lang="en-US" altLang="zh-CN" dirty="0"/>
              <a:t>Xeon Phi</a:t>
            </a:r>
            <a:r>
              <a:rPr lang="zh-CN" altLang="en-US" dirty="0"/>
              <a:t>家族新成员。声称</a:t>
            </a:r>
            <a:r>
              <a:rPr lang="en-US" altLang="zh-CN" b="1" dirty="0"/>
              <a:t>Intel</a:t>
            </a:r>
            <a:r>
              <a:rPr lang="zh-CN" altLang="en-US" b="1" dirty="0"/>
              <a:t>的众核芯片在深度学习上比英伟达的</a:t>
            </a:r>
            <a:r>
              <a:rPr lang="en-US" altLang="zh-CN" b="1" dirty="0"/>
              <a:t>GPU</a:t>
            </a:r>
            <a:r>
              <a:rPr lang="zh-CN" altLang="en-US" b="1" dirty="0"/>
              <a:t>更为高效</a:t>
            </a:r>
            <a:r>
              <a:rPr lang="zh-CN" altLang="en-US" dirty="0"/>
              <a:t>。</a:t>
            </a:r>
            <a:endParaRPr lang="en-US" altLang="zh-CN" dirty="0"/>
          </a:p>
          <a:p>
            <a:r>
              <a:rPr lang="zh-CN" altLang="en-US" dirty="0"/>
              <a:t>英伟达也随之反击，声称这是</a:t>
            </a:r>
            <a:r>
              <a:rPr lang="en-US" altLang="zh-CN" dirty="0"/>
              <a:t>Intel</a:t>
            </a:r>
            <a:r>
              <a:rPr lang="zh-CN" altLang="en-US" dirty="0"/>
              <a:t>使用了其旧的基准测试结果，并表示：如果英特尔使用更新一点的 </a:t>
            </a:r>
            <a:r>
              <a:rPr lang="en-US" altLang="zh-CN" dirty="0" err="1"/>
              <a:t>Caffe</a:t>
            </a:r>
            <a:r>
              <a:rPr lang="en-US" altLang="zh-CN" dirty="0"/>
              <a:t> </a:t>
            </a:r>
            <a:r>
              <a:rPr lang="en-US" altLang="zh-CN" dirty="0" err="1"/>
              <a:t>AlexNet</a:t>
            </a:r>
            <a:r>
              <a:rPr lang="en-US" altLang="zh-CN" dirty="0"/>
              <a:t> </a:t>
            </a:r>
            <a:r>
              <a:rPr lang="zh-CN" altLang="en-US" dirty="0"/>
              <a:t>实现结果的话，它就会发现</a:t>
            </a:r>
            <a:r>
              <a:rPr lang="zh-CN" altLang="en-US" b="1" dirty="0"/>
              <a:t>四块上代英伟达 </a:t>
            </a:r>
            <a:r>
              <a:rPr lang="en-US" altLang="zh-CN" b="1" dirty="0"/>
              <a:t>Maxwell GPU </a:t>
            </a:r>
            <a:r>
              <a:rPr lang="zh-CN" altLang="en-US" b="1" dirty="0"/>
              <a:t>实际上比四块英特尔 </a:t>
            </a:r>
            <a:r>
              <a:rPr lang="en-US" altLang="zh-CN" b="1" dirty="0"/>
              <a:t>Xeon Phi </a:t>
            </a:r>
            <a:r>
              <a:rPr lang="zh-CN" altLang="en-US" b="1" dirty="0"/>
              <a:t>服务器集群快 </a:t>
            </a:r>
            <a:r>
              <a:rPr lang="en-US" altLang="zh-CN" b="1" dirty="0"/>
              <a:t>30%</a:t>
            </a:r>
            <a:r>
              <a:rPr lang="zh-CN" altLang="en-US" dirty="0"/>
              <a:t>。</a:t>
            </a:r>
            <a:endParaRPr lang="en-US" altLang="zh-CN" dirty="0"/>
          </a:p>
          <a:p>
            <a:r>
              <a:rPr lang="en-US" altLang="zh-CN" dirty="0"/>
              <a:t>Intel</a:t>
            </a:r>
            <a:r>
              <a:rPr lang="zh-CN" altLang="en-US" dirty="0"/>
              <a:t>的众核芯片也在一定程度上吸取了</a:t>
            </a:r>
            <a:r>
              <a:rPr lang="en-US" altLang="zh-CN" dirty="0"/>
              <a:t>GPU</a:t>
            </a:r>
            <a:r>
              <a:rPr lang="zh-CN" altLang="en-US" dirty="0"/>
              <a:t>的优势，性能不俗，但短时间看还是</a:t>
            </a:r>
            <a:r>
              <a:rPr lang="en-US" altLang="zh-CN" dirty="0"/>
              <a:t>GPU</a:t>
            </a:r>
            <a:r>
              <a:rPr lang="zh-CN" altLang="en-US" dirty="0"/>
              <a:t>有优势。</a:t>
            </a:r>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6202018" y="1916263"/>
            <a:ext cx="2779935" cy="1566531"/>
          </a:xfrm>
          <a:prstGeom prst="rect">
            <a:avLst/>
          </a:prstGeom>
        </p:spPr>
      </p:pic>
      <p:sp>
        <p:nvSpPr>
          <p:cNvPr id="3" name="标题 2"/>
          <p:cNvSpPr>
            <a:spLocks noGrp="1"/>
          </p:cNvSpPr>
          <p:nvPr>
            <p:ph type="title"/>
          </p:nvPr>
        </p:nvSpPr>
        <p:spPr/>
        <p:txBody>
          <a:bodyPr/>
          <a:lstStyle/>
          <a:p>
            <a:r>
              <a:rPr lang="en-US" altLang="zh-CN" dirty="0"/>
              <a:t>Intel</a:t>
            </a:r>
            <a:r>
              <a:rPr lang="zh-CN" altLang="en-US" dirty="0"/>
              <a:t>与</a:t>
            </a:r>
            <a:r>
              <a:rPr lang="en-US" altLang="zh-CN" dirty="0"/>
              <a:t>NVIDIA</a:t>
            </a:r>
            <a:endParaRPr lang="zh-CN" altLang="en-US" dirty="0"/>
          </a:p>
        </p:txBody>
      </p:sp>
      <p:pic>
        <p:nvPicPr>
          <p:cNvPr id="6" name="图片 5"/>
          <p:cNvPicPr>
            <a:picLocks noChangeAspect="1"/>
          </p:cNvPicPr>
          <p:nvPr/>
        </p:nvPicPr>
        <p:blipFill>
          <a:blip r:embed="rId3"/>
          <a:stretch>
            <a:fillRect/>
          </a:stretch>
        </p:blipFill>
        <p:spPr>
          <a:xfrm>
            <a:off x="6202017" y="4264104"/>
            <a:ext cx="2779935" cy="1561762"/>
          </a:xfrm>
          <a:prstGeom prst="rect">
            <a:avLst/>
          </a:prstGeom>
        </p:spPr>
      </p:pic>
    </p:spTree>
    <p:extLst>
      <p:ext uri="{BB962C8B-B14F-4D97-AF65-F5344CB8AC3E}">
        <p14:creationId xmlns:p14="http://schemas.microsoft.com/office/powerpoint/2010/main" val="3596766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即现场可编程门阵列（</a:t>
            </a:r>
            <a:r>
              <a:rPr lang="en-US" altLang="zh-CN" dirty="0"/>
              <a:t>Field</a:t>
            </a:r>
            <a:r>
              <a:rPr lang="zh-CN" altLang="en-US" dirty="0"/>
              <a:t>－</a:t>
            </a:r>
            <a:r>
              <a:rPr lang="en-US" altLang="zh-CN" dirty="0"/>
              <a:t>Programmable Gate Array</a:t>
            </a:r>
            <a:r>
              <a:rPr lang="zh-CN" altLang="en-US" dirty="0"/>
              <a:t>），以硬件描述语言（</a:t>
            </a:r>
            <a:r>
              <a:rPr lang="en-US" altLang="zh-CN" dirty="0"/>
              <a:t>Verilog</a:t>
            </a:r>
            <a:r>
              <a:rPr lang="zh-CN" altLang="en-US" dirty="0"/>
              <a:t>或</a:t>
            </a:r>
            <a:r>
              <a:rPr lang="en-US" altLang="zh-CN" dirty="0"/>
              <a:t>VHDL</a:t>
            </a:r>
            <a:r>
              <a:rPr lang="zh-CN" altLang="en-US" dirty="0"/>
              <a:t>）所完成的电路设计。</a:t>
            </a:r>
            <a:endParaRPr lang="en-US" altLang="zh-CN" dirty="0"/>
          </a:p>
          <a:p>
            <a:r>
              <a:rPr lang="en-US" altLang="zh-CN" dirty="0"/>
              <a:t>FPGA</a:t>
            </a:r>
            <a:r>
              <a:rPr lang="zh-CN" altLang="en-US" dirty="0"/>
              <a:t>有低延迟的特点，非常适合在推断环节支撑海量的用户实时计算请求，如语音识别。由于</a:t>
            </a:r>
            <a:r>
              <a:rPr lang="en-US" altLang="zh-CN" dirty="0"/>
              <a:t>FPGA</a:t>
            </a:r>
            <a:r>
              <a:rPr lang="zh-CN" altLang="en-US" dirty="0"/>
              <a:t>适合用于低延迟的流式计算密集型任务处理，意味着</a:t>
            </a:r>
            <a:r>
              <a:rPr lang="en-US" altLang="zh-CN" dirty="0"/>
              <a:t>FPGA</a:t>
            </a:r>
            <a:r>
              <a:rPr lang="zh-CN" altLang="en-US" dirty="0"/>
              <a:t>芯片做面向与海量用户高并发的云端推断，相比</a:t>
            </a:r>
            <a:r>
              <a:rPr lang="en-US" altLang="zh-CN" dirty="0"/>
              <a:t>GPU</a:t>
            </a:r>
            <a:r>
              <a:rPr lang="zh-CN" altLang="en-US" dirty="0"/>
              <a:t>具备更低计算延迟的优势，能够提供更佳的消费者体验。在这个领域，主流的厂商包括</a:t>
            </a:r>
            <a:r>
              <a:rPr lang="en-US" altLang="zh-CN" dirty="0"/>
              <a:t>Intel</a:t>
            </a:r>
            <a:r>
              <a:rPr lang="zh-CN" altLang="en-US" dirty="0"/>
              <a:t>、亚马逊、百度、微软和阿里云。</a:t>
            </a:r>
            <a:endParaRPr lang="en-US" altLang="zh-CN" dirty="0"/>
          </a:p>
          <a:p>
            <a:r>
              <a:rPr lang="en-US" altLang="zh-CN" dirty="0"/>
              <a:t>FPGA</a:t>
            </a:r>
            <a:r>
              <a:rPr lang="zh-CN" altLang="en-US" dirty="0"/>
              <a:t>由于算法是定制的，所以没有</a:t>
            </a:r>
            <a:r>
              <a:rPr lang="en-US" altLang="zh-CN" dirty="0"/>
              <a:t>CPU</a:t>
            </a:r>
            <a:r>
              <a:rPr lang="zh-CN" altLang="en-US" dirty="0"/>
              <a:t>和</a:t>
            </a:r>
            <a:r>
              <a:rPr lang="en-US" altLang="zh-CN" dirty="0"/>
              <a:t>GPU</a:t>
            </a:r>
            <a:r>
              <a:rPr lang="zh-CN" altLang="en-US" dirty="0"/>
              <a:t>的取指令和指令译码过程，数据流直接根据定制的算法进行固定操作，计算单元在每个时钟周期上都可以执行，所以可以充分发挥浮点计算能力，计算效率高于</a:t>
            </a:r>
            <a:r>
              <a:rPr lang="en-US" altLang="zh-CN" dirty="0"/>
              <a:t>CPU</a:t>
            </a:r>
            <a:r>
              <a:rPr lang="zh-CN" altLang="en-US" dirty="0"/>
              <a:t>和</a:t>
            </a:r>
            <a:r>
              <a:rPr lang="en-US" altLang="zh-CN" dirty="0"/>
              <a:t>GPU</a:t>
            </a:r>
            <a:r>
              <a:rPr lang="zh-CN" altLang="en-US" dirty="0"/>
              <a:t>。</a:t>
            </a:r>
          </a:p>
        </p:txBody>
      </p:sp>
      <p:sp>
        <p:nvSpPr>
          <p:cNvPr id="3" name="标题 2"/>
          <p:cNvSpPr>
            <a:spLocks noGrp="1"/>
          </p:cNvSpPr>
          <p:nvPr>
            <p:ph type="title"/>
          </p:nvPr>
        </p:nvSpPr>
        <p:spPr/>
        <p:txBody>
          <a:bodyPr/>
          <a:lstStyle/>
          <a:p>
            <a:r>
              <a:rPr lang="en-US" altLang="zh-CN" dirty="0"/>
              <a:t>FPGA</a:t>
            </a:r>
            <a:endParaRPr lang="zh-CN" altLang="en-US" dirty="0"/>
          </a:p>
        </p:txBody>
      </p:sp>
    </p:spTree>
    <p:extLst>
      <p:ext uri="{BB962C8B-B14F-4D97-AF65-F5344CB8AC3E}">
        <p14:creationId xmlns:p14="http://schemas.microsoft.com/office/powerpoint/2010/main" val="2864654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FPGA</a:t>
            </a:r>
            <a:r>
              <a:rPr lang="zh-CN" altLang="en-US" dirty="0"/>
              <a:t>在异构计算中有两种加速形式：</a:t>
            </a:r>
            <a:endParaRPr lang="en-US" altLang="zh-CN" dirty="0"/>
          </a:p>
          <a:p>
            <a:pPr lvl="1"/>
            <a:r>
              <a:rPr lang="zh-CN" altLang="en-US" dirty="0"/>
              <a:t>一是旁路加速，可以将重度计算功能转移到</a:t>
            </a:r>
            <a:r>
              <a:rPr lang="en-US" altLang="zh-CN" dirty="0"/>
              <a:t>FPGA</a:t>
            </a:r>
            <a:r>
              <a:rPr lang="zh-CN" altLang="en-US" dirty="0"/>
              <a:t>上，然后释放处理器去处理其他功能；</a:t>
            </a:r>
            <a:endParaRPr lang="en-US" altLang="zh-CN" dirty="0"/>
          </a:p>
          <a:p>
            <a:pPr lvl="1"/>
            <a:r>
              <a:rPr lang="zh-CN" altLang="en-US" dirty="0"/>
              <a:t>二是内建加速。如果时延比较重要，就能进行内建加速，从而通过</a:t>
            </a:r>
            <a:r>
              <a:rPr lang="en-US" altLang="zh-CN" dirty="0"/>
              <a:t>FPGA</a:t>
            </a:r>
            <a:r>
              <a:rPr lang="zh-CN" altLang="en-US" dirty="0"/>
              <a:t>的多功能性带来更好的存储和计算的加速。</a:t>
            </a:r>
            <a:endParaRPr lang="en-US" altLang="zh-CN" dirty="0"/>
          </a:p>
          <a:p>
            <a:r>
              <a:rPr lang="zh-CN" altLang="en-US" dirty="0"/>
              <a:t>目前，英特尔最新的</a:t>
            </a:r>
            <a:r>
              <a:rPr lang="en-US" altLang="zh-CN" dirty="0" err="1"/>
              <a:t>Stratix</a:t>
            </a:r>
            <a:r>
              <a:rPr lang="en-US" altLang="zh-CN" dirty="0"/>
              <a:t> 10</a:t>
            </a:r>
            <a:r>
              <a:rPr lang="zh-CN" altLang="en-US" dirty="0"/>
              <a:t>高端芯片已经有样片，</a:t>
            </a:r>
            <a:r>
              <a:rPr lang="en-US" altLang="zh-CN" dirty="0" err="1"/>
              <a:t>Arria</a:t>
            </a:r>
            <a:r>
              <a:rPr lang="en-US" altLang="zh-CN" dirty="0"/>
              <a:t> 10</a:t>
            </a:r>
            <a:r>
              <a:rPr lang="zh-CN" altLang="en-US" dirty="0"/>
              <a:t>产品已经在全面生产，而</a:t>
            </a:r>
            <a:r>
              <a:rPr lang="en-US" altLang="zh-CN" dirty="0"/>
              <a:t>Cyclone 10</a:t>
            </a:r>
            <a:r>
              <a:rPr lang="zh-CN" altLang="en-US" dirty="0"/>
              <a:t>和</a:t>
            </a:r>
            <a:r>
              <a:rPr lang="en-US" altLang="zh-CN" dirty="0"/>
              <a:t>Max 10</a:t>
            </a:r>
            <a:r>
              <a:rPr lang="zh-CN" altLang="en-US" dirty="0"/>
              <a:t>已可大量出货。</a:t>
            </a:r>
            <a:endParaRPr lang="en-US" altLang="zh-CN" dirty="0"/>
          </a:p>
          <a:p>
            <a:endParaRPr lang="en-US" altLang="zh-CN" dirty="0"/>
          </a:p>
          <a:p>
            <a:endParaRPr lang="en-US" altLang="zh-CN" dirty="0"/>
          </a:p>
          <a:p>
            <a:pPr marL="0" indent="0">
              <a:buNone/>
            </a:pPr>
            <a:endParaRPr lang="zh-CN" altLang="en-US" dirty="0"/>
          </a:p>
        </p:txBody>
      </p:sp>
      <p:sp>
        <p:nvSpPr>
          <p:cNvPr id="3" name="标题 2"/>
          <p:cNvSpPr>
            <a:spLocks noGrp="1"/>
          </p:cNvSpPr>
          <p:nvPr>
            <p:ph type="title"/>
          </p:nvPr>
        </p:nvSpPr>
        <p:spPr/>
        <p:txBody>
          <a:bodyPr>
            <a:normAutofit/>
          </a:bodyPr>
          <a:lstStyle/>
          <a:p>
            <a:r>
              <a:rPr lang="en-US" altLang="zh-CN" dirty="0"/>
              <a:t>FPGA+CPU</a:t>
            </a:r>
            <a:r>
              <a:rPr lang="zh-CN" altLang="en-US" dirty="0"/>
              <a:t>异构架构</a:t>
            </a:r>
          </a:p>
        </p:txBody>
      </p:sp>
      <p:pic>
        <p:nvPicPr>
          <p:cNvPr id="7" name="图片 6"/>
          <p:cNvPicPr>
            <a:picLocks noChangeAspect="1"/>
          </p:cNvPicPr>
          <p:nvPr/>
        </p:nvPicPr>
        <p:blipFill>
          <a:blip r:embed="rId2"/>
          <a:stretch>
            <a:fillRect/>
          </a:stretch>
        </p:blipFill>
        <p:spPr>
          <a:xfrm>
            <a:off x="2759326" y="4483058"/>
            <a:ext cx="3450642" cy="1932815"/>
          </a:xfrm>
          <a:prstGeom prst="rect">
            <a:avLst/>
          </a:prstGeom>
        </p:spPr>
      </p:pic>
    </p:spTree>
    <p:extLst>
      <p:ext uri="{BB962C8B-B14F-4D97-AF65-F5344CB8AC3E}">
        <p14:creationId xmlns:p14="http://schemas.microsoft.com/office/powerpoint/2010/main" val="1678059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英特尔下一代 </a:t>
            </a:r>
            <a:r>
              <a:rPr lang="en-US" altLang="zh-CN" dirty="0"/>
              <a:t>FPGA——Falcon Mesa</a:t>
            </a:r>
            <a:r>
              <a:rPr lang="zh-CN" altLang="en-US" dirty="0"/>
              <a:t>也将问世，</a:t>
            </a:r>
            <a:r>
              <a:rPr lang="en-US" altLang="zh-CN" dirty="0"/>
              <a:t>Falcon Mesa</a:t>
            </a:r>
            <a:r>
              <a:rPr lang="zh-CN" altLang="en-US" dirty="0"/>
              <a:t>是 </a:t>
            </a:r>
            <a:r>
              <a:rPr lang="en-US" altLang="zh-CN" dirty="0"/>
              <a:t>Altera </a:t>
            </a:r>
            <a:r>
              <a:rPr lang="zh-CN" altLang="en-US" dirty="0"/>
              <a:t>并入之后第一代使用了英特尔</a:t>
            </a:r>
            <a:r>
              <a:rPr lang="en-US" altLang="zh-CN" dirty="0"/>
              <a:t>10nm</a:t>
            </a:r>
            <a:r>
              <a:rPr lang="zh-CN" altLang="en-US" dirty="0"/>
              <a:t>制程的</a:t>
            </a:r>
            <a:r>
              <a:rPr lang="en-US" altLang="zh-CN" dirty="0"/>
              <a:t>FPGA</a:t>
            </a:r>
            <a:r>
              <a:rPr lang="zh-CN" altLang="en-US" dirty="0"/>
              <a:t>。新产品会支持下一代</a:t>
            </a:r>
            <a:r>
              <a:rPr lang="en-US" altLang="zh-CN" dirty="0"/>
              <a:t>HBM</a:t>
            </a:r>
            <a:r>
              <a:rPr lang="zh-CN" altLang="en-US" dirty="0"/>
              <a:t>，转换速率达</a:t>
            </a:r>
            <a:r>
              <a:rPr lang="en-US" altLang="zh-CN" dirty="0"/>
              <a:t>112Gbps</a:t>
            </a:r>
            <a:r>
              <a:rPr lang="zh-CN" altLang="en-US" dirty="0"/>
              <a:t>，还支持</a:t>
            </a:r>
            <a:r>
              <a:rPr lang="en-US" altLang="zh-CN" dirty="0" err="1"/>
              <a:t>PCIe</a:t>
            </a:r>
            <a:r>
              <a:rPr lang="en-US" altLang="zh-CN" dirty="0"/>
              <a:t> 4x16</a:t>
            </a:r>
            <a:r>
              <a:rPr lang="zh-CN" altLang="en-US" dirty="0"/>
              <a:t>，意味着支持的带宽能够达到</a:t>
            </a:r>
            <a:r>
              <a:rPr lang="en-US" altLang="zh-CN" dirty="0"/>
              <a:t>16TB</a:t>
            </a:r>
            <a:r>
              <a:rPr lang="zh-CN" altLang="en-US" dirty="0"/>
              <a:t>。</a:t>
            </a:r>
          </a:p>
        </p:txBody>
      </p:sp>
      <p:sp>
        <p:nvSpPr>
          <p:cNvPr id="3" name="标题 2"/>
          <p:cNvSpPr>
            <a:spLocks noGrp="1"/>
          </p:cNvSpPr>
          <p:nvPr>
            <p:ph type="title"/>
          </p:nvPr>
        </p:nvSpPr>
        <p:spPr/>
        <p:txBody>
          <a:bodyPr/>
          <a:lstStyle/>
          <a:p>
            <a:r>
              <a:rPr lang="en-US" altLang="zh-CN" dirty="0"/>
              <a:t>FPGA+CPU</a:t>
            </a:r>
            <a:r>
              <a:rPr lang="zh-CN" altLang="en-US" dirty="0"/>
              <a:t>异构架构</a:t>
            </a:r>
          </a:p>
        </p:txBody>
      </p:sp>
      <p:pic>
        <p:nvPicPr>
          <p:cNvPr id="4" name="图片 3"/>
          <p:cNvPicPr>
            <a:picLocks noChangeAspect="1"/>
          </p:cNvPicPr>
          <p:nvPr/>
        </p:nvPicPr>
        <p:blipFill>
          <a:blip r:embed="rId2"/>
          <a:stretch>
            <a:fillRect/>
          </a:stretch>
        </p:blipFill>
        <p:spPr>
          <a:xfrm>
            <a:off x="831601" y="3409579"/>
            <a:ext cx="7619675" cy="2720876"/>
          </a:xfrm>
          <a:prstGeom prst="rect">
            <a:avLst/>
          </a:prstGeom>
        </p:spPr>
      </p:pic>
    </p:spTree>
    <p:extLst>
      <p:ext uri="{BB962C8B-B14F-4D97-AF65-F5344CB8AC3E}">
        <p14:creationId xmlns:p14="http://schemas.microsoft.com/office/powerpoint/2010/main" val="2976920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dirty="0"/>
              <a:t>即专用集成电路（</a:t>
            </a:r>
            <a:r>
              <a:rPr lang="en-US" altLang="zh-CN" dirty="0"/>
              <a:t>Application-specific integrated circuit</a:t>
            </a:r>
            <a:r>
              <a:rPr lang="zh-CN" altLang="en-US" dirty="0"/>
              <a:t>），不可配置的高度定制专用芯片。</a:t>
            </a:r>
            <a:endParaRPr lang="en-US" altLang="zh-CN" dirty="0"/>
          </a:p>
          <a:p>
            <a:r>
              <a:rPr lang="en-US" altLang="zh-CN" dirty="0"/>
              <a:t>FPGA</a:t>
            </a:r>
            <a:r>
              <a:rPr lang="zh-CN" altLang="en-US" dirty="0"/>
              <a:t>基本原理是在芯片内集成大量的数字电路基本门电路以及存储器，而用户可以通过烧入 </a:t>
            </a:r>
            <a:r>
              <a:rPr lang="en-US" altLang="zh-CN" dirty="0"/>
              <a:t>FPGA </a:t>
            </a:r>
            <a:r>
              <a:rPr lang="zh-CN" altLang="en-US" dirty="0"/>
              <a:t>配置文件来来定义这些门电路以及存储器之间的连线。这种烧入不是一次性的，而</a:t>
            </a:r>
            <a:r>
              <a:rPr lang="en-US" altLang="zh-CN" dirty="0"/>
              <a:t>ASIC </a:t>
            </a:r>
            <a:r>
              <a:rPr lang="zh-CN" altLang="en-US" dirty="0"/>
              <a:t>则是专用集成电路，一旦设计制造完成后电路就固定了，无法再改变。</a:t>
            </a:r>
          </a:p>
          <a:p>
            <a:r>
              <a:rPr lang="zh-CN" altLang="en-US" dirty="0"/>
              <a:t>特点是需要大量的研发投入，如果不能保证出货量其单颗成本难以下降，而且芯片的功能一旦流片后则无更改余地，若市场深度学习方向一旦改变，</a:t>
            </a:r>
            <a:r>
              <a:rPr lang="en-US" altLang="zh-CN" dirty="0"/>
              <a:t>ASIC</a:t>
            </a:r>
            <a:r>
              <a:rPr lang="zh-CN" altLang="en-US" dirty="0"/>
              <a:t>前期投入将无法回收，意味着</a:t>
            </a:r>
            <a:r>
              <a:rPr lang="en-US" altLang="zh-CN" dirty="0"/>
              <a:t>ASIC</a:t>
            </a:r>
            <a:r>
              <a:rPr lang="zh-CN" altLang="en-US" dirty="0"/>
              <a:t>具有较大的市场风险。但</a:t>
            </a:r>
            <a:r>
              <a:rPr lang="en-US" altLang="zh-CN" dirty="0"/>
              <a:t>ASIC</a:t>
            </a:r>
            <a:r>
              <a:rPr lang="zh-CN" altLang="en-US" dirty="0"/>
              <a:t>作为专用芯片性能高于</a:t>
            </a:r>
            <a:r>
              <a:rPr lang="en-US" altLang="zh-CN" dirty="0"/>
              <a:t>FPGA</a:t>
            </a:r>
            <a:r>
              <a:rPr lang="zh-CN" altLang="en-US" dirty="0"/>
              <a:t>，如能实现高出货量，其单颗成本可做到远低于</a:t>
            </a:r>
            <a:r>
              <a:rPr lang="en-US" altLang="zh-CN" dirty="0"/>
              <a:t>FPGA</a:t>
            </a:r>
            <a:r>
              <a:rPr lang="zh-CN" altLang="en-US" dirty="0"/>
              <a:t>。</a:t>
            </a:r>
            <a:endParaRPr lang="en-US" altLang="zh-CN" dirty="0"/>
          </a:p>
        </p:txBody>
      </p:sp>
      <p:sp>
        <p:nvSpPr>
          <p:cNvPr id="3" name="标题 2"/>
          <p:cNvSpPr>
            <a:spLocks noGrp="1"/>
          </p:cNvSpPr>
          <p:nvPr>
            <p:ph type="title"/>
          </p:nvPr>
        </p:nvSpPr>
        <p:spPr/>
        <p:txBody>
          <a:bodyPr/>
          <a:lstStyle/>
          <a:p>
            <a:r>
              <a:rPr lang="en-US" altLang="zh-CN" dirty="0"/>
              <a:t>ASIC</a:t>
            </a:r>
            <a:endParaRPr lang="zh-CN" altLang="en-US" dirty="0"/>
          </a:p>
        </p:txBody>
      </p:sp>
    </p:spTree>
    <p:extLst>
      <p:ext uri="{BB962C8B-B14F-4D97-AF65-F5344CB8AC3E}">
        <p14:creationId xmlns:p14="http://schemas.microsoft.com/office/powerpoint/2010/main" val="259210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7F6DAB8-F787-4779-9116-77FCD6E22630}"/>
              </a:ext>
            </a:extLst>
          </p:cNvPr>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8" name="文本框 27">
            <a:extLst>
              <a:ext uri="{FF2B5EF4-FFF2-40B4-BE49-F238E27FC236}">
                <a16:creationId xmlns:a16="http://schemas.microsoft.com/office/drawing/2014/main" id="{BFACD8A3-FF3F-4DB6-89AF-F7BAFF8424FE}"/>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9" name="文本框 28">
            <a:extLst>
              <a:ext uri="{FF2B5EF4-FFF2-40B4-BE49-F238E27FC236}">
                <a16:creationId xmlns:a16="http://schemas.microsoft.com/office/drawing/2014/main" id="{F1CEB3BC-C680-47A7-94F8-1F8BC3150CAA}"/>
              </a:ext>
            </a:extLst>
          </p:cNvPr>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目前，</a:t>
            </a:r>
            <a:r>
              <a:rPr lang="en-US" altLang="zh-CN" dirty="0"/>
              <a:t>GPU</a:t>
            </a:r>
            <a:r>
              <a:rPr lang="zh-CN" altLang="en-US" dirty="0"/>
              <a:t>占领着绝大部分市场，有着巨大的优势。</a:t>
            </a:r>
            <a:endParaRPr lang="en-US" altLang="zh-CN" dirty="0"/>
          </a:p>
          <a:p>
            <a:r>
              <a:rPr lang="zh-CN" altLang="en-US" dirty="0"/>
              <a:t>而当今的</a:t>
            </a:r>
            <a:r>
              <a:rPr lang="en-US" altLang="zh-CN" dirty="0"/>
              <a:t>FPGA</a:t>
            </a:r>
            <a:r>
              <a:rPr lang="zh-CN" altLang="en-US" dirty="0"/>
              <a:t>有很大的性能潜力，支持深度可变的流水线结构，提供大量的并行计算资源，一个时钟周期内就可以完成非常复杂的功能。基于</a:t>
            </a:r>
            <a:r>
              <a:rPr lang="en-US" altLang="zh-CN" dirty="0" err="1"/>
              <a:t>OpenCL</a:t>
            </a:r>
            <a:r>
              <a:rPr lang="zh-CN" altLang="en-US" dirty="0"/>
              <a:t>的</a:t>
            </a:r>
            <a:r>
              <a:rPr lang="en-US" altLang="zh-CN" dirty="0"/>
              <a:t>FPGA</a:t>
            </a:r>
            <a:r>
              <a:rPr lang="zh-CN" altLang="en-US" dirty="0"/>
              <a:t>编程也使得硬件语言编程变得大为容易。</a:t>
            </a:r>
            <a:endParaRPr lang="en-US" altLang="zh-CN" dirty="0"/>
          </a:p>
          <a:p>
            <a:r>
              <a:rPr lang="zh-CN" altLang="en-US" dirty="0"/>
              <a:t>随着</a:t>
            </a:r>
            <a:r>
              <a:rPr lang="en-US" altLang="zh-CN" dirty="0"/>
              <a:t>FPGA</a:t>
            </a:r>
            <a:r>
              <a:rPr lang="zh-CN" altLang="en-US" dirty="0"/>
              <a:t>的生态环境的建立和完善、</a:t>
            </a:r>
            <a:r>
              <a:rPr lang="en-US" altLang="zh-CN" dirty="0"/>
              <a:t>ASIC</a:t>
            </a:r>
            <a:r>
              <a:rPr lang="zh-CN" altLang="en-US" dirty="0"/>
              <a:t>芯片的逐渐成熟，</a:t>
            </a:r>
            <a:r>
              <a:rPr lang="en-US" altLang="zh-CN" dirty="0"/>
              <a:t>GPU</a:t>
            </a:r>
            <a:r>
              <a:rPr lang="zh-CN" altLang="en-US" dirty="0"/>
              <a:t>、</a:t>
            </a:r>
            <a:r>
              <a:rPr lang="en-US" altLang="zh-CN" dirty="0"/>
              <a:t>FPGA</a:t>
            </a:r>
            <a:r>
              <a:rPr lang="zh-CN" altLang="en-US" dirty="0"/>
              <a:t>、</a:t>
            </a:r>
            <a:r>
              <a:rPr lang="en-US" altLang="zh-CN" dirty="0"/>
              <a:t>ASIC</a:t>
            </a:r>
            <a:r>
              <a:rPr lang="zh-CN" altLang="en-US" dirty="0"/>
              <a:t>芯片都会有自己独特的特长和应用领域，有自己独特的客户群体。</a:t>
            </a:r>
          </a:p>
        </p:txBody>
      </p:sp>
      <p:sp>
        <p:nvSpPr>
          <p:cNvPr id="3" name="标题 2"/>
          <p:cNvSpPr>
            <a:spLocks noGrp="1"/>
          </p:cNvSpPr>
          <p:nvPr>
            <p:ph type="title"/>
          </p:nvPr>
        </p:nvSpPr>
        <p:spPr/>
        <p:txBody>
          <a:bodyPr/>
          <a:lstStyle/>
          <a:p>
            <a:r>
              <a:rPr lang="zh-CN" altLang="en-US" dirty="0"/>
              <a:t>未来：</a:t>
            </a:r>
            <a:r>
              <a:rPr lang="en-US" altLang="zh-CN" dirty="0"/>
              <a:t>GPU</a:t>
            </a:r>
            <a:r>
              <a:rPr lang="zh-CN" altLang="en-US" dirty="0"/>
              <a:t>、</a:t>
            </a:r>
            <a:r>
              <a:rPr lang="en-US" altLang="zh-CN" dirty="0"/>
              <a:t>FPGA</a:t>
            </a:r>
            <a:r>
              <a:rPr lang="zh-CN" altLang="en-US" dirty="0"/>
              <a:t>、</a:t>
            </a:r>
            <a:r>
              <a:rPr lang="en-US" altLang="zh-CN" dirty="0"/>
              <a:t>ASIC</a:t>
            </a:r>
            <a:endParaRPr lang="zh-CN" altLang="en-US" dirty="0"/>
          </a:p>
        </p:txBody>
      </p:sp>
    </p:spTree>
    <p:extLst>
      <p:ext uri="{BB962C8B-B14F-4D97-AF65-F5344CB8AC3E}">
        <p14:creationId xmlns:p14="http://schemas.microsoft.com/office/powerpoint/2010/main" val="262697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
        <p:nvSpPr>
          <p:cNvPr id="27" name="文本框 26">
            <a:extLst>
              <a:ext uri="{FF2B5EF4-FFF2-40B4-BE49-F238E27FC236}">
                <a16:creationId xmlns:a16="http://schemas.microsoft.com/office/drawing/2014/main" id="{1B399004-F607-4E27-A3CF-E312819754CC}"/>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9" name="文本框 28">
            <a:extLst>
              <a:ext uri="{FF2B5EF4-FFF2-40B4-BE49-F238E27FC236}">
                <a16:creationId xmlns:a16="http://schemas.microsoft.com/office/drawing/2014/main" id="{A7C86C97-ADFA-47B0-A39B-1053A69E7C37}"/>
              </a:ext>
            </a:extLst>
          </p:cNvPr>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sp>
        <p:nvSpPr>
          <p:cNvPr id="30" name="文本框 29">
            <a:extLst>
              <a:ext uri="{FF2B5EF4-FFF2-40B4-BE49-F238E27FC236}">
                <a16:creationId xmlns:a16="http://schemas.microsoft.com/office/drawing/2014/main" id="{39B5DEED-10BA-4476-8865-15D18B5A29E8}"/>
              </a:ext>
            </a:extLst>
          </p:cNvPr>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Tree>
    <p:extLst>
      <p:ext uri="{BB962C8B-B14F-4D97-AF65-F5344CB8AC3E}">
        <p14:creationId xmlns:p14="http://schemas.microsoft.com/office/powerpoint/2010/main" val="251011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Apple A11 Bionic</a:t>
            </a:r>
            <a:endParaRPr lang="zh-CN" altLang="en-US" dirty="0"/>
          </a:p>
        </p:txBody>
      </p:sp>
      <p:sp>
        <p:nvSpPr>
          <p:cNvPr id="7" name="矩形 6">
            <a:extLst>
              <a:ext uri="{FF2B5EF4-FFF2-40B4-BE49-F238E27FC236}">
                <a16:creationId xmlns:a16="http://schemas.microsoft.com/office/drawing/2014/main" id="{2F5496C9-04EF-4E07-A738-3F34119D11B6}"/>
              </a:ext>
            </a:extLst>
          </p:cNvPr>
          <p:cNvSpPr/>
          <p:nvPr/>
        </p:nvSpPr>
        <p:spPr>
          <a:xfrm>
            <a:off x="494024" y="1687121"/>
            <a:ext cx="7625917" cy="923330"/>
          </a:xfrm>
          <a:prstGeom prst="rect">
            <a:avLst/>
          </a:prstGeom>
        </p:spPr>
        <p:txBody>
          <a:bodyPr wrap="square">
            <a:spAutoFit/>
          </a:bodyPr>
          <a:lstStyle/>
          <a:p>
            <a:r>
              <a:rPr lang="zh-CN" altLang="en-US" dirty="0"/>
              <a:t>苹果的</a:t>
            </a:r>
            <a:r>
              <a:rPr lang="en-US" altLang="zh-CN" dirty="0"/>
              <a:t>A11</a:t>
            </a:r>
            <a:r>
              <a:rPr lang="zh-CN" altLang="en-US" dirty="0"/>
              <a:t>仿生处理器就集成了一个每秒运算次数最高可达 </a:t>
            </a:r>
            <a:r>
              <a:rPr lang="en-US" altLang="zh-CN" dirty="0"/>
              <a:t>6000 </a:t>
            </a:r>
            <a:r>
              <a:rPr lang="zh-CN" altLang="en-US" dirty="0"/>
              <a:t>亿次的神经网络引擎（</a:t>
            </a:r>
            <a:r>
              <a:rPr lang="en-US" altLang="zh-CN" b="1" dirty="0"/>
              <a:t>Neural Engine</a:t>
            </a:r>
            <a:r>
              <a:rPr lang="zh-CN" altLang="en-US" dirty="0"/>
              <a:t>），着重于</a:t>
            </a:r>
            <a:r>
              <a:rPr lang="zh-CN" altLang="en-US" b="1" dirty="0"/>
              <a:t>矩阵乘法</a:t>
            </a:r>
            <a:r>
              <a:rPr lang="zh-CN" altLang="en-US" dirty="0"/>
              <a:t>与</a:t>
            </a:r>
            <a:r>
              <a:rPr lang="zh-CN" altLang="en-US" b="1" dirty="0"/>
              <a:t>浮点运算</a:t>
            </a:r>
            <a:r>
              <a:rPr lang="zh-CN" altLang="en-US" dirty="0"/>
              <a:t>。用于</a:t>
            </a:r>
            <a:r>
              <a:rPr lang="en-US" altLang="zh-CN" dirty="0"/>
              <a:t>Face ID, </a:t>
            </a:r>
            <a:r>
              <a:rPr lang="en-US" altLang="zh-CN" dirty="0" err="1"/>
              <a:t>Animoji</a:t>
            </a:r>
            <a:r>
              <a:rPr lang="zh-CN" altLang="en-US" dirty="0"/>
              <a:t>等需要机器学习的场合。相较于</a:t>
            </a:r>
            <a:r>
              <a:rPr lang="en-US" altLang="zh-CN" dirty="0"/>
              <a:t>CPU,GPU</a:t>
            </a:r>
            <a:r>
              <a:rPr lang="zh-CN" altLang="en-US" dirty="0"/>
              <a:t>更</a:t>
            </a:r>
            <a:r>
              <a:rPr lang="zh-CN" altLang="en-US" b="1" dirty="0"/>
              <a:t>高效节能</a:t>
            </a:r>
            <a:r>
              <a:rPr lang="zh-CN" altLang="en-US" dirty="0"/>
              <a:t>。</a:t>
            </a:r>
            <a:endParaRPr lang="en-US" altLang="zh-CN" dirty="0"/>
          </a:p>
        </p:txBody>
      </p:sp>
      <p:pic>
        <p:nvPicPr>
          <p:cNvPr id="2" name="图片 1">
            <a:extLst>
              <a:ext uri="{FF2B5EF4-FFF2-40B4-BE49-F238E27FC236}">
                <a16:creationId xmlns:a16="http://schemas.microsoft.com/office/drawing/2014/main" id="{B03F4307-9546-48A1-A020-E03AA24B2103}"/>
              </a:ext>
            </a:extLst>
          </p:cNvPr>
          <p:cNvPicPr>
            <a:picLocks noChangeAspect="1"/>
          </p:cNvPicPr>
          <p:nvPr/>
        </p:nvPicPr>
        <p:blipFill>
          <a:blip r:embed="rId2"/>
          <a:stretch>
            <a:fillRect/>
          </a:stretch>
        </p:blipFill>
        <p:spPr>
          <a:xfrm>
            <a:off x="580190" y="3046718"/>
            <a:ext cx="4099915" cy="3208298"/>
          </a:xfrm>
          <a:prstGeom prst="rect">
            <a:avLst/>
          </a:prstGeom>
        </p:spPr>
      </p:pic>
      <p:graphicFrame>
        <p:nvGraphicFramePr>
          <p:cNvPr id="5" name="表格 4">
            <a:extLst>
              <a:ext uri="{FF2B5EF4-FFF2-40B4-BE49-F238E27FC236}">
                <a16:creationId xmlns:a16="http://schemas.microsoft.com/office/drawing/2014/main" id="{B645D183-781E-401F-8501-9840D2704FD5}"/>
              </a:ext>
            </a:extLst>
          </p:cNvPr>
          <p:cNvGraphicFramePr>
            <a:graphicFrameLocks noGrp="1"/>
          </p:cNvGraphicFramePr>
          <p:nvPr>
            <p:extLst>
              <p:ext uri="{D42A27DB-BD31-4B8C-83A1-F6EECF244321}">
                <p14:modId xmlns:p14="http://schemas.microsoft.com/office/powerpoint/2010/main" val="1577648044"/>
              </p:ext>
            </p:extLst>
          </p:nvPr>
        </p:nvGraphicFramePr>
        <p:xfrm>
          <a:off x="5111946" y="2951489"/>
          <a:ext cx="3614804" cy="3695964"/>
        </p:xfrm>
        <a:graphic>
          <a:graphicData uri="http://schemas.openxmlformats.org/drawingml/2006/table">
            <a:tbl>
              <a:tblPr/>
              <a:tblGrid>
                <a:gridCol w="1807402">
                  <a:extLst>
                    <a:ext uri="{9D8B030D-6E8A-4147-A177-3AD203B41FA5}">
                      <a16:colId xmlns:a16="http://schemas.microsoft.com/office/drawing/2014/main" val="3828228795"/>
                    </a:ext>
                  </a:extLst>
                </a:gridCol>
                <a:gridCol w="1807402">
                  <a:extLst>
                    <a:ext uri="{9D8B030D-6E8A-4147-A177-3AD203B41FA5}">
                      <a16:colId xmlns:a16="http://schemas.microsoft.com/office/drawing/2014/main" val="3570095472"/>
                    </a:ext>
                  </a:extLst>
                </a:gridCol>
              </a:tblGrid>
              <a:tr h="389603">
                <a:tc>
                  <a:txBody>
                    <a:bodyPr/>
                    <a:lstStyle/>
                    <a:p>
                      <a:pPr algn="l" fontAlgn="t"/>
                      <a:r>
                        <a:rPr lang="en-US" sz="1200" b="0" u="none">
                          <a:solidFill>
                            <a:schemeClr val="tx1"/>
                          </a:solidFill>
                          <a:effectLst/>
                        </a:rPr>
                        <a:t>Common manufacturer(s)</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panose="020B0604020202020204" pitchFamily="34" charset="0"/>
                        <a:buNone/>
                      </a:pPr>
                      <a:r>
                        <a:rPr lang="en-US" sz="1200" b="0" u="none" strike="noStrike" dirty="0">
                          <a:solidFill>
                            <a:schemeClr val="tx1"/>
                          </a:solidFill>
                          <a:effectLst/>
                        </a:rPr>
                        <a:t>TSMC</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48514"/>
                  </a:ext>
                </a:extLst>
              </a:tr>
              <a:tr h="306771">
                <a:tc>
                  <a:txBody>
                    <a:bodyPr/>
                    <a:lstStyle/>
                    <a:p>
                      <a:pPr algn="l" fontAlgn="t"/>
                      <a:r>
                        <a:rPr lang="en-US" sz="1200" b="0" u="none" dirty="0">
                          <a:solidFill>
                            <a:schemeClr val="tx1"/>
                          </a:solidFill>
                          <a:effectLst/>
                        </a:rPr>
                        <a:t>Max. </a:t>
                      </a:r>
                      <a:r>
                        <a:rPr lang="en-US" sz="1200" b="0" u="none" strike="noStrike" dirty="0">
                          <a:solidFill>
                            <a:schemeClr val="tx1"/>
                          </a:solidFill>
                          <a:effectLst/>
                        </a:rPr>
                        <a:t>CPU</a:t>
                      </a:r>
                      <a:r>
                        <a:rPr lang="en-US" sz="1200" b="0" u="none" dirty="0">
                          <a:solidFill>
                            <a:schemeClr val="tx1"/>
                          </a:solidFill>
                          <a:effectLst/>
                        </a:rPr>
                        <a:t> </a:t>
                      </a:r>
                      <a:r>
                        <a:rPr lang="en-US" sz="1200" b="0" u="none" strike="noStrike" dirty="0">
                          <a:solidFill>
                            <a:schemeClr val="tx1"/>
                          </a:solidFill>
                          <a:effectLst/>
                        </a:rPr>
                        <a:t>clock rate</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to 2.39 GHz</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65533970"/>
                  </a:ext>
                </a:extLst>
              </a:tr>
              <a:tr h="233762">
                <a:tc>
                  <a:txBody>
                    <a:bodyPr/>
                    <a:lstStyle/>
                    <a:p>
                      <a:pPr algn="l" fontAlgn="t"/>
                      <a:r>
                        <a:rPr lang="en-US" sz="1200" b="0" u="none" dirty="0">
                          <a:solidFill>
                            <a:schemeClr val="tx1"/>
                          </a:solidFill>
                          <a:effectLst/>
                        </a:rPr>
                        <a:t>Min. feature size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10 nm</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76367939"/>
                  </a:ext>
                </a:extLst>
              </a:tr>
              <a:tr h="233762">
                <a:tc>
                  <a:txBody>
                    <a:bodyPr/>
                    <a:lstStyle/>
                    <a:p>
                      <a:pPr algn="l" fontAlgn="t"/>
                      <a:r>
                        <a:rPr lang="en-US" sz="1200" b="0" u="none" strike="noStrike" dirty="0">
                          <a:solidFill>
                            <a:schemeClr val="tx1"/>
                          </a:solidFill>
                          <a:effectLst/>
                        </a:rPr>
                        <a:t>Instruction set</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strike="noStrike" dirty="0">
                          <a:solidFill>
                            <a:schemeClr val="tx1"/>
                          </a:solidFill>
                          <a:effectLst/>
                        </a:rPr>
                        <a:t>A64</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5003020"/>
                  </a:ext>
                </a:extLst>
              </a:tr>
              <a:tr h="306771">
                <a:tc>
                  <a:txBody>
                    <a:bodyPr/>
                    <a:lstStyle/>
                    <a:p>
                      <a:pPr algn="l" fontAlgn="t"/>
                      <a:r>
                        <a:rPr lang="en-US" sz="1200" b="0" u="none" strike="noStrike" dirty="0">
                          <a:solidFill>
                            <a:schemeClr val="tx1"/>
                          </a:solidFill>
                          <a:effectLst/>
                        </a:rPr>
                        <a:t>Microarchitecture</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strike="noStrike" dirty="0">
                          <a:solidFill>
                            <a:schemeClr val="tx1"/>
                          </a:solidFill>
                          <a:effectLst/>
                        </a:rPr>
                        <a:t>ARMv8‑A</a:t>
                      </a:r>
                      <a:r>
                        <a:rPr lang="en-US" sz="1200" b="0" u="none" dirty="0">
                          <a:solidFill>
                            <a:schemeClr val="tx1"/>
                          </a:solidFill>
                          <a:effectLst/>
                        </a:rPr>
                        <a:t> compatible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169782"/>
                  </a:ext>
                </a:extLst>
              </a:tr>
              <a:tr h="438244">
                <a:tc>
                  <a:txBody>
                    <a:bodyPr/>
                    <a:lstStyle/>
                    <a:p>
                      <a:pPr algn="l" fontAlgn="t"/>
                      <a:r>
                        <a:rPr lang="en-US" sz="1200" b="0" u="none" strike="noStrike" dirty="0">
                          <a:solidFill>
                            <a:schemeClr val="tx1"/>
                          </a:solidFill>
                          <a:effectLst/>
                        </a:rPr>
                        <a:t>Cores</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Hexa-core (2× Monsoon + 4× Mistral)</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655293939"/>
                  </a:ext>
                </a:extLst>
              </a:tr>
              <a:tr h="438244">
                <a:tc>
                  <a:txBody>
                    <a:bodyPr/>
                    <a:lstStyle/>
                    <a:p>
                      <a:pPr algn="l" fontAlgn="t"/>
                      <a:r>
                        <a:rPr lang="en-US" sz="1200" b="0" u="none" dirty="0">
                          <a:solidFill>
                            <a:schemeClr val="tx1"/>
                          </a:solidFill>
                          <a:effectLst/>
                        </a:rPr>
                        <a:t>L1 </a:t>
                      </a:r>
                      <a:r>
                        <a:rPr lang="en-US" sz="1200" b="0" u="none" strike="noStrike" dirty="0">
                          <a:solidFill>
                            <a:schemeClr val="tx1"/>
                          </a:solidFill>
                          <a:effectLst/>
                        </a:rPr>
                        <a:t>cache</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32 KB instruction, 32 KB data</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23338737"/>
                  </a:ext>
                </a:extLst>
              </a:tr>
              <a:tr h="233762">
                <a:tc>
                  <a:txBody>
                    <a:bodyPr/>
                    <a:lstStyle/>
                    <a:p>
                      <a:pPr algn="l" fontAlgn="t"/>
                      <a:r>
                        <a:rPr lang="en-US" sz="1200" b="0" u="none">
                          <a:solidFill>
                            <a:schemeClr val="tx1"/>
                          </a:solidFill>
                          <a:effectLst/>
                        </a:rPr>
                        <a:t>L2 cache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a:solidFill>
                            <a:schemeClr val="tx1"/>
                          </a:solidFill>
                          <a:effectLst/>
                        </a:rPr>
                        <a:t>8 MB</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44212631"/>
                  </a:ext>
                </a:extLst>
              </a:tr>
              <a:tr h="233762">
                <a:tc>
                  <a:txBody>
                    <a:bodyPr/>
                    <a:lstStyle/>
                    <a:p>
                      <a:pPr algn="l" fontAlgn="t"/>
                      <a:r>
                        <a:rPr lang="en-US" sz="1200" b="0" u="none">
                          <a:solidFill>
                            <a:schemeClr val="tx1"/>
                          </a:solidFill>
                          <a:effectLst/>
                        </a:rPr>
                        <a:t>L3 cache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unknown</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14751818"/>
                  </a:ext>
                </a:extLst>
              </a:tr>
              <a:tr h="306771">
                <a:tc>
                  <a:txBody>
                    <a:bodyPr/>
                    <a:lstStyle/>
                    <a:p>
                      <a:pPr algn="l" fontAlgn="t"/>
                      <a:r>
                        <a:rPr lang="en-US" sz="1200" b="0" u="none">
                          <a:solidFill>
                            <a:schemeClr val="tx1"/>
                          </a:solidFill>
                          <a:effectLst/>
                        </a:rPr>
                        <a:t>Predecessor</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strike="noStrike" dirty="0">
                          <a:solidFill>
                            <a:schemeClr val="tx1"/>
                          </a:solidFill>
                          <a:effectLst/>
                        </a:rPr>
                        <a:t>Apple A10 Fusion</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27433928"/>
                  </a:ext>
                </a:extLst>
              </a:tr>
              <a:tr h="306771">
                <a:tc>
                  <a:txBody>
                    <a:bodyPr/>
                    <a:lstStyle/>
                    <a:p>
                      <a:pPr algn="l" fontAlgn="t"/>
                      <a:r>
                        <a:rPr lang="en-US" sz="1200" b="0" u="none" strike="noStrike" dirty="0">
                          <a:solidFill>
                            <a:schemeClr val="tx1"/>
                          </a:solidFill>
                          <a:effectLst/>
                        </a:rPr>
                        <a:t>GPU</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Apple-designed 3 core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50650822"/>
                  </a:ext>
                </a:extLst>
              </a:tr>
            </a:tbl>
          </a:graphicData>
        </a:graphic>
      </p:graphicFrame>
    </p:spTree>
    <p:extLst>
      <p:ext uri="{BB962C8B-B14F-4D97-AF65-F5344CB8AC3E}">
        <p14:creationId xmlns:p14="http://schemas.microsoft.com/office/powerpoint/2010/main" val="2948009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HUAWEI Kirin 970</a:t>
            </a:r>
            <a:endParaRPr lang="zh-CN" altLang="en-US" dirty="0"/>
          </a:p>
        </p:txBody>
      </p:sp>
      <p:sp>
        <p:nvSpPr>
          <p:cNvPr id="2" name="AutoShape 2" descr="20170904-kirin970-2">
            <a:extLst>
              <a:ext uri="{FF2B5EF4-FFF2-40B4-BE49-F238E27FC236}">
                <a16:creationId xmlns:a16="http://schemas.microsoft.com/office/drawing/2014/main" id="{77CC8FA3-6D06-48C5-9DAE-0500301AB0F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20170904-kirin970-2">
            <a:extLst>
              <a:ext uri="{FF2B5EF4-FFF2-40B4-BE49-F238E27FC236}">
                <a16:creationId xmlns:a16="http://schemas.microsoft.com/office/drawing/2014/main" id="{CDFE6254-4456-4E28-AA02-6C4D7316FA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2683" y="2481570"/>
            <a:ext cx="4866394" cy="324848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900C185-AB6B-4669-8DDE-B10D9F94D90F}"/>
              </a:ext>
            </a:extLst>
          </p:cNvPr>
          <p:cNvSpPr/>
          <p:nvPr/>
        </p:nvSpPr>
        <p:spPr>
          <a:xfrm>
            <a:off x="494024" y="1557062"/>
            <a:ext cx="8076073" cy="92333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华为的麒麟</a:t>
            </a:r>
            <a:r>
              <a:rPr lang="en-US" altLang="zh-CN" dirty="0">
                <a:latin typeface="Times New Roman" panose="02020603050405020304" pitchFamily="18" charset="0"/>
                <a:cs typeface="Times New Roman" panose="02020603050405020304" pitchFamily="18" charset="0"/>
              </a:rPr>
              <a:t>970</a:t>
            </a:r>
            <a:r>
              <a:rPr lang="zh-CN" altLang="en-US" dirty="0">
                <a:latin typeface="Times New Roman" panose="02020603050405020304" pitchFamily="18" charset="0"/>
                <a:cs typeface="Times New Roman" panose="02020603050405020304" pitchFamily="18" charset="0"/>
              </a:rPr>
              <a:t>处理器集成了可以加载和运行神经网络模型的引擎，由于其是硬件，可以使相关</a:t>
            </a:r>
            <a:r>
              <a:rPr lang="en-US" altLang="zh-CN" dirty="0">
                <a:latin typeface="Times New Roman" panose="02020603050405020304" pitchFamily="18" charset="0"/>
                <a:cs typeface="Times New Roman" panose="02020603050405020304" pitchFamily="18" charset="0"/>
              </a:rPr>
              <a:t>AI</a:t>
            </a:r>
            <a:r>
              <a:rPr lang="zh-CN" altLang="en-US" dirty="0">
                <a:latin typeface="Times New Roman" panose="02020603050405020304" pitchFamily="18" charset="0"/>
                <a:cs typeface="Times New Roman" panose="02020603050405020304" pitchFamily="18" charset="0"/>
              </a:rPr>
              <a:t>的计算坐等更快捷和节能。</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事实上，这个</a:t>
            </a:r>
            <a:r>
              <a:rPr lang="en-US" altLang="zh-CN" dirty="0">
                <a:latin typeface="Times New Roman" panose="02020603050405020304" pitchFamily="18" charset="0"/>
                <a:cs typeface="Times New Roman" panose="02020603050405020304" pitchFamily="18" charset="0"/>
              </a:rPr>
              <a:t>NPU</a:t>
            </a:r>
            <a:r>
              <a:rPr lang="zh-CN" altLang="en-US" dirty="0">
                <a:latin typeface="Times New Roman" panose="02020603050405020304" pitchFamily="18" charset="0"/>
                <a:cs typeface="Times New Roman" panose="02020603050405020304" pitchFamily="18" charset="0"/>
              </a:rPr>
              <a:t>可以以每秒</a:t>
            </a:r>
            <a:r>
              <a:rPr lang="en-US" altLang="zh-CN" dirty="0">
                <a:latin typeface="Times New Roman" panose="02020603050405020304" pitchFamily="18" charset="0"/>
                <a:cs typeface="Times New Roman" panose="02020603050405020304" pitchFamily="18" charset="0"/>
              </a:rPr>
              <a:t>17</a:t>
            </a:r>
            <a:r>
              <a:rPr lang="zh-CN" altLang="en-US" dirty="0">
                <a:latin typeface="Times New Roman" panose="02020603050405020304" pitchFamily="18" charset="0"/>
                <a:cs typeface="Times New Roman" panose="02020603050405020304" pitchFamily="18" charset="0"/>
              </a:rPr>
              <a:t>帧</a:t>
            </a:r>
            <a:r>
              <a:rPr lang="en-US" altLang="zh-CN" dirty="0">
                <a:latin typeface="Times New Roman" panose="02020603050405020304" pitchFamily="18" charset="0"/>
                <a:cs typeface="Times New Roman" panose="02020603050405020304" pitchFamily="18" charset="0"/>
              </a:rPr>
              <a:t>-33</a:t>
            </a:r>
            <a:r>
              <a:rPr lang="zh-CN" altLang="en-US" dirty="0">
                <a:latin typeface="Times New Roman" panose="02020603050405020304" pitchFamily="18" charset="0"/>
                <a:cs typeface="Times New Roman" panose="02020603050405020304" pitchFamily="18" charset="0"/>
              </a:rPr>
              <a:t>帧的速度处理实时录像。</a:t>
            </a: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165F09F-EF83-4390-8611-DC8C4A026A0B}"/>
              </a:ext>
            </a:extLst>
          </p:cNvPr>
          <p:cNvPicPr>
            <a:picLocks noChangeAspect="1"/>
          </p:cNvPicPr>
          <p:nvPr/>
        </p:nvPicPr>
        <p:blipFill>
          <a:blip r:embed="rId3"/>
          <a:stretch>
            <a:fillRect/>
          </a:stretch>
        </p:blipFill>
        <p:spPr>
          <a:xfrm>
            <a:off x="2291203" y="5730061"/>
            <a:ext cx="4866394" cy="959128"/>
          </a:xfrm>
          <a:prstGeom prst="rect">
            <a:avLst/>
          </a:prstGeom>
        </p:spPr>
      </p:pic>
    </p:spTree>
    <p:extLst>
      <p:ext uri="{BB962C8B-B14F-4D97-AF65-F5344CB8AC3E}">
        <p14:creationId xmlns:p14="http://schemas.microsoft.com/office/powerpoint/2010/main" val="699283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HUAWEI Kirin 970</a:t>
            </a:r>
            <a:endParaRPr lang="zh-CN" altLang="en-US" dirty="0"/>
          </a:p>
        </p:txBody>
      </p:sp>
      <p:sp>
        <p:nvSpPr>
          <p:cNvPr id="2" name="AutoShape 2" descr="20170904-kirin970-2">
            <a:extLst>
              <a:ext uri="{FF2B5EF4-FFF2-40B4-BE49-F238E27FC236}">
                <a16:creationId xmlns:a16="http://schemas.microsoft.com/office/drawing/2014/main" id="{77CC8FA3-6D06-48C5-9DAE-0500301AB0F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B900C185-AB6B-4669-8DDE-B10D9F94D90F}"/>
              </a:ext>
            </a:extLst>
          </p:cNvPr>
          <p:cNvSpPr/>
          <p:nvPr/>
        </p:nvSpPr>
        <p:spPr>
          <a:xfrm>
            <a:off x="494024" y="1548460"/>
            <a:ext cx="8076073" cy="1477328"/>
          </a:xfrm>
          <a:prstGeom prst="rect">
            <a:avLst/>
          </a:prstGeom>
        </p:spPr>
        <p:txBody>
          <a:bodyPr wrap="square">
            <a:spAutoFit/>
          </a:bodyPr>
          <a:lstStyle/>
          <a:p>
            <a:r>
              <a:rPr lang="zh-CN" altLang="en-US" dirty="0">
                <a:cs typeface="Times New Roman" panose="02020603050405020304" pitchFamily="18" charset="0"/>
              </a:rPr>
              <a:t>麒麟</a:t>
            </a:r>
            <a:r>
              <a:rPr lang="en-US" altLang="zh-CN" dirty="0">
                <a:cs typeface="Times New Roman" panose="02020603050405020304" pitchFamily="18" charset="0"/>
              </a:rPr>
              <a:t>970</a:t>
            </a:r>
            <a:r>
              <a:rPr lang="zh-CN" altLang="en-US" dirty="0">
                <a:cs typeface="Times New Roman" panose="02020603050405020304" pitchFamily="18" charset="0"/>
              </a:rPr>
              <a:t>中搭载的正是寒武纪</a:t>
            </a:r>
            <a:r>
              <a:rPr lang="en-US" altLang="zh-CN" dirty="0">
                <a:cs typeface="Times New Roman" panose="02020603050405020304" pitchFamily="18" charset="0"/>
              </a:rPr>
              <a:t>-1A NPU</a:t>
            </a:r>
            <a:r>
              <a:rPr lang="zh-CN" altLang="en-US" dirty="0">
                <a:cs typeface="Times New Roman" panose="02020603050405020304" pitchFamily="18" charset="0"/>
              </a:rPr>
              <a:t>。</a:t>
            </a:r>
            <a:endParaRPr lang="en-US" altLang="zh-CN" dirty="0">
              <a:cs typeface="Times New Roman" panose="02020603050405020304" pitchFamily="18" charset="0"/>
            </a:endParaRPr>
          </a:p>
          <a:p>
            <a:r>
              <a:rPr lang="zh-CN" altLang="en-US" dirty="0">
                <a:cs typeface="Times New Roman" panose="02020603050405020304" pitchFamily="18" charset="0"/>
              </a:rPr>
              <a:t>寒武纪</a:t>
            </a:r>
            <a:r>
              <a:rPr lang="en-US" altLang="zh-CN" dirty="0">
                <a:cs typeface="Times New Roman" panose="02020603050405020304" pitchFamily="18" charset="0"/>
              </a:rPr>
              <a:t>1A</a:t>
            </a:r>
            <a:r>
              <a:rPr lang="zh-CN" altLang="en-US" dirty="0">
                <a:cs typeface="Times New Roman" panose="02020603050405020304" pitchFamily="18" charset="0"/>
              </a:rPr>
              <a:t>处理器具有完全自主知识产权，可用于计算机视觉、语音识别、自然语言处理等关键人工智能任务上具备出色的通用性和效能化，按术语来讲，在</a:t>
            </a:r>
            <a:r>
              <a:rPr lang="en-US" altLang="zh-CN" dirty="0">
                <a:cs typeface="Times New Roman" panose="02020603050405020304" pitchFamily="18" charset="0"/>
              </a:rPr>
              <a:t>1GHz</a:t>
            </a:r>
            <a:r>
              <a:rPr lang="zh-CN" altLang="en-US" dirty="0">
                <a:cs typeface="Times New Roman" panose="02020603050405020304" pitchFamily="18" charset="0"/>
              </a:rPr>
              <a:t>主频下理论峰值性能为每秒</a:t>
            </a:r>
            <a:r>
              <a:rPr lang="en-US" altLang="zh-CN" dirty="0">
                <a:cs typeface="Times New Roman" panose="02020603050405020304" pitchFamily="18" charset="0"/>
              </a:rPr>
              <a:t>5120</a:t>
            </a:r>
            <a:r>
              <a:rPr lang="zh-CN" altLang="en-US" dirty="0">
                <a:cs typeface="Times New Roman" panose="02020603050405020304" pitchFamily="18" charset="0"/>
              </a:rPr>
              <a:t>亿次半精度浮点运算，对稀疏化神经网络的等效理论峰值高达每秒</a:t>
            </a:r>
            <a:r>
              <a:rPr lang="en-US" altLang="zh-CN" dirty="0">
                <a:cs typeface="Times New Roman" panose="02020603050405020304" pitchFamily="18" charset="0"/>
              </a:rPr>
              <a:t>2</a:t>
            </a:r>
            <a:r>
              <a:rPr lang="zh-CN" altLang="en-US" dirty="0">
                <a:cs typeface="Times New Roman" panose="02020603050405020304" pitchFamily="18" charset="0"/>
              </a:rPr>
              <a:t>万亿次浮点运算。</a:t>
            </a:r>
          </a:p>
        </p:txBody>
      </p:sp>
      <p:pic>
        <p:nvPicPr>
          <p:cNvPr id="1026" name="Picture 2" descr="http://editerupload.eepw.com.cn/201711/17611510013264.jpeg">
            <a:extLst>
              <a:ext uri="{FF2B5EF4-FFF2-40B4-BE49-F238E27FC236}">
                <a16:creationId xmlns:a16="http://schemas.microsoft.com/office/drawing/2014/main" id="{4C60EBFF-8A8C-4CB4-AE71-042FB42643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52" y="3276600"/>
            <a:ext cx="4296790" cy="3222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editerupload.eepw.com.cn/201711/13891510013264.jpeg">
            <a:extLst>
              <a:ext uri="{FF2B5EF4-FFF2-40B4-BE49-F238E27FC236}">
                <a16:creationId xmlns:a16="http://schemas.microsoft.com/office/drawing/2014/main" id="{94F83E5D-1455-4923-AB60-62DCDD9488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2060" y="3276600"/>
            <a:ext cx="4296792" cy="322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118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Google’s Pixel Visual Core Chip </a:t>
            </a:r>
            <a:endParaRPr lang="zh-CN" altLang="en-US" dirty="0"/>
          </a:p>
        </p:txBody>
      </p:sp>
      <p:sp>
        <p:nvSpPr>
          <p:cNvPr id="11" name="矩形 10">
            <a:extLst>
              <a:ext uri="{FF2B5EF4-FFF2-40B4-BE49-F238E27FC236}">
                <a16:creationId xmlns:a16="http://schemas.microsoft.com/office/drawing/2014/main" id="{0FA2B365-1922-4CE9-B913-04B235DDA195}"/>
              </a:ext>
            </a:extLst>
          </p:cNvPr>
          <p:cNvSpPr/>
          <p:nvPr/>
        </p:nvSpPr>
        <p:spPr>
          <a:xfrm>
            <a:off x="487931" y="1565477"/>
            <a:ext cx="5034138" cy="3139321"/>
          </a:xfrm>
          <a:prstGeom prst="rect">
            <a:avLst/>
          </a:prstGeom>
        </p:spPr>
        <p:txBody>
          <a:bodyPr wrap="square">
            <a:spAutoFit/>
          </a:bodyPr>
          <a:lstStyle/>
          <a:p>
            <a:pPr marL="285750" indent="-285750">
              <a:buFont typeface="Arial" panose="020B0604020202020204" pitchFamily="34" charset="0"/>
              <a:buChar char="•"/>
            </a:pPr>
            <a:r>
              <a:rPr lang="zh-CN" altLang="en-US" dirty="0"/>
              <a:t>在三星</a:t>
            </a:r>
            <a:r>
              <a:rPr lang="en-US" altLang="zh-CN" dirty="0"/>
              <a:t>S9</a:t>
            </a:r>
            <a:r>
              <a:rPr lang="zh-CN" altLang="en-US" dirty="0"/>
              <a:t>尚未上市时，</a:t>
            </a:r>
            <a:r>
              <a:rPr lang="en-US" altLang="zh-CN" dirty="0" err="1"/>
              <a:t>Goole</a:t>
            </a:r>
            <a:r>
              <a:rPr lang="en-US" altLang="zh-CN" dirty="0"/>
              <a:t> Pixel 2</a:t>
            </a:r>
            <a:r>
              <a:rPr lang="zh-CN" altLang="en-US" dirty="0"/>
              <a:t>凭借其</a:t>
            </a:r>
            <a:r>
              <a:rPr lang="en-US" altLang="zh-CN" dirty="0"/>
              <a:t>Visual Core Chip </a:t>
            </a:r>
            <a:r>
              <a:rPr lang="zh-CN" altLang="en-US" dirty="0"/>
              <a:t>强大的</a:t>
            </a:r>
            <a:r>
              <a:rPr lang="en-US" altLang="zh-CN" dirty="0"/>
              <a:t>AI</a:t>
            </a:r>
            <a:r>
              <a:rPr lang="zh-CN" altLang="en-US" dirty="0"/>
              <a:t>处理能力，长时间位居智能手机拍照的头把交椅。</a:t>
            </a:r>
            <a:endParaRPr lang="en-US" altLang="zh-CN" dirty="0">
              <a:latin typeface="Timess New Roman"/>
            </a:endParaRPr>
          </a:p>
          <a:p>
            <a:pPr marL="285750" indent="-285750">
              <a:buFont typeface="Arial" panose="020B0604020202020204" pitchFamily="34" charset="0"/>
              <a:buChar char="•"/>
            </a:pPr>
            <a:endParaRPr lang="en-US" altLang="zh-CN" dirty="0">
              <a:latin typeface="Timess New Roman"/>
            </a:endParaRPr>
          </a:p>
          <a:p>
            <a:pPr marL="285750" indent="-285750">
              <a:buFont typeface="Arial" panose="020B0604020202020204" pitchFamily="34" charset="0"/>
              <a:buChar char="•"/>
            </a:pPr>
            <a:r>
              <a:rPr lang="zh-CN" altLang="en-US" dirty="0">
                <a:latin typeface="Timess New Roman"/>
              </a:rPr>
              <a:t>除了主</a:t>
            </a:r>
            <a:r>
              <a:rPr lang="en-US" altLang="zh-CN" dirty="0">
                <a:latin typeface="Timess New Roman"/>
              </a:rPr>
              <a:t>CPU</a:t>
            </a:r>
            <a:r>
              <a:rPr lang="zh-CN" altLang="en-US" dirty="0">
                <a:latin typeface="Timess New Roman"/>
              </a:rPr>
              <a:t>外，谷歌的第二个芯片</a:t>
            </a:r>
            <a:r>
              <a:rPr lang="en-US" altLang="zh-CN" i="1" dirty="0">
                <a:latin typeface="Timess New Roman"/>
              </a:rPr>
              <a:t>The Pixel Visual Core</a:t>
            </a:r>
            <a:r>
              <a:rPr lang="zh-CN" altLang="en-US" dirty="0">
                <a:latin typeface="Timess New Roman"/>
              </a:rPr>
              <a:t>是专门用来处理</a:t>
            </a:r>
            <a:r>
              <a:rPr lang="en-US" altLang="zh-CN" dirty="0">
                <a:latin typeface="Timess New Roman"/>
              </a:rPr>
              <a:t>HDR+</a:t>
            </a:r>
            <a:r>
              <a:rPr lang="zh-CN" altLang="en-US" dirty="0">
                <a:latin typeface="Timess New Roman"/>
              </a:rPr>
              <a:t>的图片，拥有</a:t>
            </a:r>
            <a:r>
              <a:rPr lang="en-US" altLang="zh-CN" dirty="0">
                <a:latin typeface="Timess New Roman"/>
              </a:rPr>
              <a:t>5</a:t>
            </a:r>
            <a:r>
              <a:rPr lang="zh-CN" altLang="en-US" dirty="0">
                <a:latin typeface="Timess New Roman"/>
              </a:rPr>
              <a:t>倍的效率和</a:t>
            </a:r>
            <a:r>
              <a:rPr lang="en-US" altLang="zh-CN" dirty="0">
                <a:latin typeface="Timess New Roman"/>
              </a:rPr>
              <a:t>1/10</a:t>
            </a:r>
            <a:r>
              <a:rPr lang="zh-CN" altLang="en-US" dirty="0">
                <a:latin typeface="Timess New Roman"/>
              </a:rPr>
              <a:t>的能耗。它能处理复杂的图像编辑处理、和相机有关的机器学习任务，比如根据场景实时调整图像。</a:t>
            </a:r>
            <a:endParaRPr lang="en-US" altLang="zh-CN" dirty="0">
              <a:latin typeface="Timess New Roman"/>
            </a:endParaRPr>
          </a:p>
          <a:p>
            <a:pPr marL="285750" indent="-285750">
              <a:buFont typeface="Arial" panose="020B0604020202020204" pitchFamily="34" charset="0"/>
              <a:buChar char="•"/>
            </a:pPr>
            <a:endParaRPr lang="en-US" altLang="zh-CN" i="1" dirty="0">
              <a:latin typeface="Timess New Roman"/>
            </a:endParaRPr>
          </a:p>
          <a:p>
            <a:endParaRPr lang="zh-CN" altLang="en-US" dirty="0"/>
          </a:p>
        </p:txBody>
      </p:sp>
      <p:pic>
        <p:nvPicPr>
          <p:cNvPr id="5" name="图片 4">
            <a:extLst>
              <a:ext uri="{FF2B5EF4-FFF2-40B4-BE49-F238E27FC236}">
                <a16:creationId xmlns:a16="http://schemas.microsoft.com/office/drawing/2014/main" id="{1C74A62D-6508-4B78-9D36-C92AF1E4AC57}"/>
              </a:ext>
            </a:extLst>
          </p:cNvPr>
          <p:cNvPicPr>
            <a:picLocks noChangeAspect="1"/>
          </p:cNvPicPr>
          <p:nvPr/>
        </p:nvPicPr>
        <p:blipFill>
          <a:blip r:embed="rId2"/>
          <a:stretch>
            <a:fillRect/>
          </a:stretch>
        </p:blipFill>
        <p:spPr>
          <a:xfrm>
            <a:off x="6139001" y="1565477"/>
            <a:ext cx="2126110" cy="1957147"/>
          </a:xfrm>
          <a:prstGeom prst="rect">
            <a:avLst/>
          </a:prstGeom>
        </p:spPr>
      </p:pic>
      <p:pic>
        <p:nvPicPr>
          <p:cNvPr id="2" name="Picture 2" descr="https://cdn.vox-cdn.com/thumbor/7j0LRt6uSH9lg-czv3NROHBcXd0=/0x0:2040x1360/1200x800/filters:focal(591x401:917x727)/cdn.vox-cdn.com/uploads/chorus_image/image/57179549/jbareham_171013_2050_0044.0.jpg">
            <a:extLst>
              <a:ext uri="{FF2B5EF4-FFF2-40B4-BE49-F238E27FC236}">
                <a16:creationId xmlns:a16="http://schemas.microsoft.com/office/drawing/2014/main" id="{D505ADE9-45AB-42C4-B34B-82E13A0231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3066" y="4064816"/>
            <a:ext cx="3683121" cy="245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666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Google’s Pixel Visual Core Chip </a:t>
            </a:r>
            <a:endParaRPr lang="zh-CN" altLang="en-US" dirty="0"/>
          </a:p>
        </p:txBody>
      </p:sp>
      <p:sp>
        <p:nvSpPr>
          <p:cNvPr id="11" name="矩形 10">
            <a:extLst>
              <a:ext uri="{FF2B5EF4-FFF2-40B4-BE49-F238E27FC236}">
                <a16:creationId xmlns:a16="http://schemas.microsoft.com/office/drawing/2014/main" id="{0FA2B365-1922-4CE9-B913-04B235DDA195}"/>
              </a:ext>
            </a:extLst>
          </p:cNvPr>
          <p:cNvSpPr/>
          <p:nvPr/>
        </p:nvSpPr>
        <p:spPr>
          <a:xfrm>
            <a:off x="558793" y="1396152"/>
            <a:ext cx="5273366" cy="5401479"/>
          </a:xfrm>
          <a:prstGeom prst="rect">
            <a:avLst/>
          </a:prstGeom>
        </p:spPr>
        <p:txBody>
          <a:bodyPr wrap="square">
            <a:spAutoFit/>
          </a:bodyPr>
          <a:lstStyle/>
          <a:p>
            <a:pPr marL="285750" indent="-285750">
              <a:buFont typeface="Arial" panose="020B0604020202020204" pitchFamily="34" charset="0"/>
              <a:buChar char="•"/>
            </a:pPr>
            <a:endParaRPr lang="en-US" altLang="zh-CN" i="1" dirty="0">
              <a:latin typeface="Timess New Roman"/>
            </a:endParaRPr>
          </a:p>
          <a:p>
            <a:pPr marL="285750" indent="-285750">
              <a:buFont typeface="Arial" panose="020B0604020202020204" pitchFamily="34" charset="0"/>
              <a:buChar char="•"/>
            </a:pPr>
            <a:r>
              <a:rPr lang="zh-CN" altLang="en-US" dirty="0">
                <a:latin typeface="Proximanova Regular"/>
              </a:rPr>
              <a:t>板载不经过主存的</a:t>
            </a:r>
            <a:r>
              <a:rPr lang="en-US" altLang="zh-CN" dirty="0">
                <a:latin typeface="Proximanova Regular"/>
              </a:rPr>
              <a:t>RAM,PCIE</a:t>
            </a:r>
            <a:r>
              <a:rPr lang="zh-CN" altLang="en-US" dirty="0">
                <a:latin typeface="Proximanova Regular"/>
              </a:rPr>
              <a:t>总线与外置处理器通信，</a:t>
            </a:r>
            <a:r>
              <a:rPr lang="en-US" altLang="zh-CN" dirty="0">
                <a:latin typeface="Proximanova Regular"/>
              </a:rPr>
              <a:t>A53</a:t>
            </a:r>
            <a:r>
              <a:rPr lang="zh-CN" altLang="en-US" dirty="0">
                <a:latin typeface="Proximanova Regular"/>
              </a:rPr>
              <a:t>与主应用处理器通信。</a:t>
            </a:r>
            <a:endParaRPr lang="en-US" altLang="zh-CN" dirty="0">
              <a:latin typeface="+mj-lt"/>
            </a:endParaRPr>
          </a:p>
          <a:p>
            <a:pPr marL="285750" indent="-285750">
              <a:buFont typeface="Arial" panose="020B0604020202020204" pitchFamily="34" charset="0"/>
              <a:buChar char="•"/>
            </a:pPr>
            <a:r>
              <a:rPr lang="zh-CN" altLang="en-US" dirty="0">
                <a:latin typeface="+mj-lt"/>
              </a:rPr>
              <a:t>该芯片拥有</a:t>
            </a:r>
            <a:r>
              <a:rPr lang="en-US" altLang="zh-CN" dirty="0">
                <a:latin typeface="+mj-lt"/>
              </a:rPr>
              <a:t>8</a:t>
            </a:r>
            <a:r>
              <a:rPr lang="zh-CN" altLang="en-US" dirty="0">
                <a:latin typeface="+mj-lt"/>
              </a:rPr>
              <a:t>个</a:t>
            </a:r>
            <a:r>
              <a:rPr lang="en-US" altLang="zh-CN" dirty="0">
                <a:latin typeface="+mj-lt"/>
              </a:rPr>
              <a:t>IPU</a:t>
            </a:r>
            <a:r>
              <a:rPr lang="zh-CN" altLang="en-US" dirty="0">
                <a:latin typeface="+mj-lt"/>
              </a:rPr>
              <a:t>核心</a:t>
            </a:r>
            <a:r>
              <a:rPr lang="en-US" altLang="zh-CN" dirty="0">
                <a:latin typeface="+mj-lt"/>
              </a:rPr>
              <a:t>(Image Processing Unit),</a:t>
            </a:r>
            <a:r>
              <a:rPr lang="zh-CN" altLang="en-US" dirty="0">
                <a:latin typeface="+mj-lt"/>
              </a:rPr>
              <a:t>其中每个</a:t>
            </a:r>
            <a:r>
              <a:rPr lang="en-US" altLang="zh-CN" dirty="0">
                <a:latin typeface="+mj-lt"/>
              </a:rPr>
              <a:t>IPU</a:t>
            </a:r>
            <a:r>
              <a:rPr lang="zh-CN" altLang="en-US" dirty="0">
                <a:latin typeface="+mj-lt"/>
              </a:rPr>
              <a:t>核心中包含了</a:t>
            </a:r>
            <a:r>
              <a:rPr lang="en-US" altLang="zh-CN" dirty="0">
                <a:latin typeface="+mj-lt"/>
              </a:rPr>
              <a:t>512</a:t>
            </a:r>
            <a:r>
              <a:rPr lang="zh-CN" altLang="en-US" dirty="0">
                <a:latin typeface="+mj-lt"/>
              </a:rPr>
              <a:t>个</a:t>
            </a:r>
            <a:r>
              <a:rPr lang="en-US" altLang="zh-CN" dirty="0">
                <a:latin typeface="+mj-lt"/>
              </a:rPr>
              <a:t>ALU</a:t>
            </a:r>
            <a:r>
              <a:rPr lang="zh-CN" altLang="en-US" dirty="0">
                <a:latin typeface="+mj-lt"/>
              </a:rPr>
              <a:t>，保证了其在移动端上仍可每秒可以处理</a:t>
            </a:r>
            <a:r>
              <a:rPr lang="en-US" altLang="zh-CN" dirty="0">
                <a:latin typeface="+mj-lt"/>
              </a:rPr>
              <a:t>3</a:t>
            </a:r>
            <a:r>
              <a:rPr lang="zh-CN" altLang="en-US" dirty="0">
                <a:latin typeface="+mj-lt"/>
              </a:rPr>
              <a:t>万亿条指令</a:t>
            </a:r>
            <a:endParaRPr lang="en-US" altLang="zh-CN" dirty="0">
              <a:latin typeface="+mj-lt"/>
            </a:endParaRPr>
          </a:p>
          <a:p>
            <a:pPr marL="285750" indent="-285750">
              <a:buFont typeface="Arial" panose="020B0604020202020204" pitchFamily="34" charset="0"/>
              <a:buChar char="•"/>
            </a:pPr>
            <a:endParaRPr lang="en-US" altLang="zh-CN" i="1" dirty="0">
              <a:latin typeface="Timess New Roman"/>
            </a:endParaRPr>
          </a:p>
          <a:p>
            <a:pPr marL="285750" indent="-285750">
              <a:buFont typeface="Arial" panose="020B0604020202020204" pitchFamily="34" charset="0"/>
              <a:buChar char="•"/>
            </a:pPr>
            <a:r>
              <a:rPr lang="en-US" altLang="zh-CN" i="1" dirty="0">
                <a:latin typeface="Timess New Roman"/>
              </a:rPr>
              <a:t>Google’s Visual Core </a:t>
            </a:r>
            <a:r>
              <a:rPr lang="zh-CN" altLang="en-US" dirty="0">
                <a:latin typeface="Timess New Roman"/>
              </a:rPr>
              <a:t>为大量的</a:t>
            </a:r>
            <a:r>
              <a:rPr lang="en-US" altLang="zh-CN" dirty="0">
                <a:latin typeface="Timess New Roman"/>
              </a:rPr>
              <a:t>ALU</a:t>
            </a:r>
            <a:r>
              <a:rPr lang="zh-CN" altLang="en-US" dirty="0">
                <a:latin typeface="Timess New Roman"/>
              </a:rPr>
              <a:t>为拍照提供了色彩处理、</a:t>
            </a:r>
            <a:r>
              <a:rPr lang="en-US" altLang="zh-CN" dirty="0">
                <a:latin typeface="Timess New Roman"/>
              </a:rPr>
              <a:t>HDR+</a:t>
            </a:r>
            <a:r>
              <a:rPr lang="zh-CN" altLang="en-US" dirty="0">
                <a:latin typeface="Timess New Roman"/>
              </a:rPr>
              <a:t>、快速运行机器学习和神经网络算法的功能。</a:t>
            </a:r>
            <a:endParaRPr lang="en-US" altLang="zh-CN" dirty="0">
              <a:latin typeface="Timess New Roman"/>
            </a:endParaRPr>
          </a:p>
          <a:p>
            <a:pPr lvl="1"/>
            <a:r>
              <a:rPr lang="en-US" altLang="zh-CN" sz="1500" i="1" dirty="0">
                <a:latin typeface="Timess New Roman"/>
              </a:rPr>
              <a:t>In summary, Google’s Visual Core can crunch a lot more numbers and perform many more mathematical operations in parallel than your typical CPU. Camera imaging data arriving as 10, 12, or 14-bit tone data spread across the Pixel 2’s 12.2 megapixel camera resolution requires wide, parallel processing for color, noise reduction, sharpening, and other data processing. Not to mention newer and more advanced HDR+ and other algorithms. This very wide ALU-heavy design is also well suited to machine learning and neural networking tasks, which also require the crunching of lots of small numbers.</a:t>
            </a:r>
            <a:endParaRPr lang="zh-CN" altLang="en-US" sz="1500" i="1" dirty="0">
              <a:latin typeface="Timess New Roman"/>
            </a:endParaRPr>
          </a:p>
        </p:txBody>
      </p:sp>
      <p:pic>
        <p:nvPicPr>
          <p:cNvPr id="5" name="Picture 2" descr="https://cdn57.androidauthority.net/wp-content/uploads/2017/10/Google-Pixel-Visual-Core-300x374.jpg">
            <a:extLst>
              <a:ext uri="{FF2B5EF4-FFF2-40B4-BE49-F238E27FC236}">
                <a16:creationId xmlns:a16="http://schemas.microsoft.com/office/drawing/2014/main" id="{0F3554A8-3FE1-4144-BA2D-4F66C54BD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687" y="2073953"/>
            <a:ext cx="28575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926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Google’s Pixel Visual Core Chip </a:t>
            </a:r>
            <a:endParaRPr lang="zh-CN" altLang="en-US" dirty="0"/>
          </a:p>
        </p:txBody>
      </p:sp>
      <p:sp>
        <p:nvSpPr>
          <p:cNvPr id="10" name="矩形 9">
            <a:extLst>
              <a:ext uri="{FF2B5EF4-FFF2-40B4-BE49-F238E27FC236}">
                <a16:creationId xmlns:a16="http://schemas.microsoft.com/office/drawing/2014/main" id="{190A1873-07E3-4EC2-833C-91A62CBD6603}"/>
              </a:ext>
            </a:extLst>
          </p:cNvPr>
          <p:cNvSpPr/>
          <p:nvPr/>
        </p:nvSpPr>
        <p:spPr>
          <a:xfrm>
            <a:off x="341447" y="1788157"/>
            <a:ext cx="4572000" cy="5047536"/>
          </a:xfrm>
          <a:prstGeom prst="rect">
            <a:avLst/>
          </a:prstGeom>
        </p:spPr>
        <p:txBody>
          <a:bodyPr>
            <a:spAutoFit/>
          </a:bodyPr>
          <a:lstStyle/>
          <a:p>
            <a:pPr marL="285750" indent="-285750">
              <a:buFont typeface="Arial" panose="020B0604020202020204" pitchFamily="34" charset="0"/>
              <a:buChar char="•"/>
            </a:pPr>
            <a:r>
              <a:rPr lang="zh-CN" altLang="en-US" dirty="0">
                <a:latin typeface="Timess New Roman"/>
              </a:rPr>
              <a:t>在智能手机双摄像头横行的年代，</a:t>
            </a:r>
            <a:r>
              <a:rPr lang="en-US" altLang="zh-CN" dirty="0">
                <a:latin typeface="Timess New Roman"/>
              </a:rPr>
              <a:t>Google Pixel 2</a:t>
            </a:r>
            <a:r>
              <a:rPr lang="zh-CN" altLang="en-US" dirty="0">
                <a:latin typeface="Timess New Roman"/>
              </a:rPr>
              <a:t>仅用单摄像头，拍出近乎完美的肖像模式，横扫其他所有手机。</a:t>
            </a:r>
            <a:endParaRPr lang="en-US" altLang="zh-CN" dirty="0">
              <a:latin typeface="Timess New Roman"/>
            </a:endParaRPr>
          </a:p>
          <a:p>
            <a:pPr marL="285750" indent="-285750">
              <a:buFont typeface="Arial" panose="020B0604020202020204" pitchFamily="34" charset="0"/>
              <a:buChar char="•"/>
            </a:pPr>
            <a:endParaRPr lang="en-US" altLang="zh-CN" dirty="0">
              <a:latin typeface="Timess New Roman"/>
            </a:endParaRPr>
          </a:p>
          <a:p>
            <a:pPr marL="742950" lvl="1" indent="-285750">
              <a:buFont typeface="Arial" panose="020B0604020202020204" pitchFamily="34" charset="0"/>
              <a:buChar char="•"/>
            </a:pPr>
            <a:r>
              <a:rPr lang="en-US" altLang="zh-CN" sz="1600" i="1" dirty="0">
                <a:latin typeface="Timess New Roman"/>
              </a:rPr>
              <a:t>Google concentrated its energy on making that single camera as good as possible.</a:t>
            </a:r>
          </a:p>
          <a:p>
            <a:pPr marL="742950" lvl="1" indent="-285750">
              <a:buFont typeface="Arial" panose="020B0604020202020204" pitchFamily="34" charset="0"/>
              <a:buChar char="•"/>
            </a:pPr>
            <a:endParaRPr lang="en-US" altLang="zh-CN" sz="1600" i="1" dirty="0">
              <a:latin typeface="Timess New Roman"/>
            </a:endParaRPr>
          </a:p>
          <a:p>
            <a:pPr marL="742950" lvl="1" indent="-285750">
              <a:buFont typeface="Arial" panose="020B0604020202020204" pitchFamily="34" charset="0"/>
              <a:buChar char="•"/>
            </a:pPr>
            <a:r>
              <a:rPr lang="en-US" altLang="zh-CN" sz="1600" i="1" dirty="0">
                <a:latin typeface="Timess New Roman"/>
              </a:rPr>
              <a:t>Google‘s approach also means its single-lens camera can use portrait mode.</a:t>
            </a:r>
          </a:p>
          <a:p>
            <a:pPr marL="285750" indent="-285750">
              <a:buFont typeface="Arial" panose="020B0604020202020204" pitchFamily="34" charset="0"/>
              <a:buChar char="•"/>
            </a:pPr>
            <a:endParaRPr lang="en-US" altLang="zh-CN" i="1" dirty="0">
              <a:latin typeface="Timess New Roman"/>
            </a:endParaRPr>
          </a:p>
          <a:p>
            <a:pPr marL="285750" indent="-285750">
              <a:buFont typeface="Arial" panose="020B0604020202020204" pitchFamily="34" charset="0"/>
              <a:buChar char="•"/>
            </a:pPr>
            <a:r>
              <a:rPr lang="zh-CN" altLang="en-US" dirty="0">
                <a:latin typeface="Timess New Roman"/>
              </a:rPr>
              <a:t>通过训练大量预先打了标签的模型，以及</a:t>
            </a:r>
            <a:r>
              <a:rPr lang="en-US" altLang="zh-CN" dirty="0">
                <a:latin typeface="Timess New Roman"/>
              </a:rPr>
              <a:t>Visual Core Chip </a:t>
            </a:r>
            <a:r>
              <a:rPr lang="zh-CN" altLang="en-US" dirty="0">
                <a:latin typeface="Timess New Roman"/>
              </a:rPr>
              <a:t>强大的算力做到</a:t>
            </a:r>
            <a:r>
              <a:rPr lang="en-US" altLang="zh-CN" dirty="0">
                <a:latin typeface="Timess New Roman"/>
              </a:rPr>
              <a:t>AI</a:t>
            </a:r>
            <a:r>
              <a:rPr lang="zh-CN" altLang="en-US" dirty="0">
                <a:latin typeface="Timess New Roman"/>
              </a:rPr>
              <a:t>的实时与后期调教，才能拍出如此完美的照片。</a:t>
            </a:r>
            <a:endParaRPr lang="en-US" altLang="zh-CN" dirty="0">
              <a:latin typeface="Timess New Roman"/>
            </a:endParaRPr>
          </a:p>
          <a:p>
            <a:pPr marL="742950" lvl="1" indent="-285750">
              <a:buFont typeface="Arial" panose="020B0604020202020204" pitchFamily="34" charset="0"/>
              <a:buChar char="•"/>
            </a:pPr>
            <a:r>
              <a:rPr lang="en-US" altLang="zh-CN" sz="1600" i="1" dirty="0">
                <a:latin typeface="Timess New Roman"/>
              </a:rPr>
              <a:t>Google also uses artificial intelligence to judge just how bright is right, </a:t>
            </a:r>
            <a:r>
              <a:rPr lang="en-US" altLang="zh-CN" sz="1600" i="1" dirty="0" err="1">
                <a:latin typeface="Timess New Roman"/>
              </a:rPr>
              <a:t>Levoy</a:t>
            </a:r>
            <a:r>
              <a:rPr lang="en-US" altLang="zh-CN" sz="1600" i="1" dirty="0">
                <a:latin typeface="Timess New Roman"/>
              </a:rPr>
              <a:t> said. Google trained its AI with many photos carefully labeled so the machine-learning system could figure out what's best.</a:t>
            </a:r>
          </a:p>
        </p:txBody>
      </p:sp>
      <p:pic>
        <p:nvPicPr>
          <p:cNvPr id="2" name="图片 1">
            <a:extLst>
              <a:ext uri="{FF2B5EF4-FFF2-40B4-BE49-F238E27FC236}">
                <a16:creationId xmlns:a16="http://schemas.microsoft.com/office/drawing/2014/main" id="{A19182FF-212D-4F9D-9A84-DB200CCDC6D6}"/>
              </a:ext>
            </a:extLst>
          </p:cNvPr>
          <p:cNvPicPr>
            <a:picLocks noChangeAspect="1"/>
          </p:cNvPicPr>
          <p:nvPr/>
        </p:nvPicPr>
        <p:blipFill>
          <a:blip r:embed="rId2"/>
          <a:stretch>
            <a:fillRect/>
          </a:stretch>
        </p:blipFill>
        <p:spPr>
          <a:xfrm>
            <a:off x="4842425" y="2131520"/>
            <a:ext cx="4230553" cy="3294737"/>
          </a:xfrm>
          <a:prstGeom prst="rect">
            <a:avLst/>
          </a:prstGeom>
        </p:spPr>
      </p:pic>
    </p:spTree>
    <p:extLst>
      <p:ext uri="{BB962C8B-B14F-4D97-AF65-F5344CB8AC3E}">
        <p14:creationId xmlns:p14="http://schemas.microsoft.com/office/powerpoint/2010/main" val="3750609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无人机</a:t>
            </a:r>
          </a:p>
        </p:txBody>
      </p:sp>
      <p:pic>
        <p:nvPicPr>
          <p:cNvPr id="5" name="图片 4">
            <a:extLst>
              <a:ext uri="{FF2B5EF4-FFF2-40B4-BE49-F238E27FC236}">
                <a16:creationId xmlns:a16="http://schemas.microsoft.com/office/drawing/2014/main" id="{EC4F2C68-DA8A-4F15-A40C-CE1913219778}"/>
              </a:ext>
            </a:extLst>
          </p:cNvPr>
          <p:cNvPicPr>
            <a:picLocks noChangeAspect="1"/>
          </p:cNvPicPr>
          <p:nvPr/>
        </p:nvPicPr>
        <p:blipFill>
          <a:blip r:embed="rId2"/>
          <a:stretch>
            <a:fillRect/>
          </a:stretch>
        </p:blipFill>
        <p:spPr>
          <a:xfrm>
            <a:off x="494024" y="3681966"/>
            <a:ext cx="3741744" cy="2476715"/>
          </a:xfrm>
          <a:prstGeom prst="rect">
            <a:avLst/>
          </a:prstGeom>
        </p:spPr>
      </p:pic>
      <p:pic>
        <p:nvPicPr>
          <p:cNvPr id="6" name="图片 5">
            <a:extLst>
              <a:ext uri="{FF2B5EF4-FFF2-40B4-BE49-F238E27FC236}">
                <a16:creationId xmlns:a16="http://schemas.microsoft.com/office/drawing/2014/main" id="{DCA96F37-6EC3-4F88-9F20-FD8A5841BB00}"/>
              </a:ext>
            </a:extLst>
          </p:cNvPr>
          <p:cNvPicPr>
            <a:picLocks noChangeAspect="1"/>
          </p:cNvPicPr>
          <p:nvPr/>
        </p:nvPicPr>
        <p:blipFill>
          <a:blip r:embed="rId3"/>
          <a:stretch>
            <a:fillRect/>
          </a:stretch>
        </p:blipFill>
        <p:spPr>
          <a:xfrm>
            <a:off x="494024" y="1723455"/>
            <a:ext cx="3741744" cy="2007575"/>
          </a:xfrm>
          <a:prstGeom prst="rect">
            <a:avLst/>
          </a:prstGeom>
        </p:spPr>
      </p:pic>
      <p:pic>
        <p:nvPicPr>
          <p:cNvPr id="8" name="图片 7">
            <a:extLst>
              <a:ext uri="{FF2B5EF4-FFF2-40B4-BE49-F238E27FC236}">
                <a16:creationId xmlns:a16="http://schemas.microsoft.com/office/drawing/2014/main" id="{B60CC34C-6EB0-4815-9F30-E3C87D200480}"/>
              </a:ext>
            </a:extLst>
          </p:cNvPr>
          <p:cNvPicPr>
            <a:picLocks noChangeAspect="1"/>
          </p:cNvPicPr>
          <p:nvPr/>
        </p:nvPicPr>
        <p:blipFill>
          <a:blip r:embed="rId4"/>
          <a:stretch>
            <a:fillRect/>
          </a:stretch>
        </p:blipFill>
        <p:spPr>
          <a:xfrm>
            <a:off x="4327055" y="1723455"/>
            <a:ext cx="4539132" cy="2389016"/>
          </a:xfrm>
          <a:prstGeom prst="rect">
            <a:avLst/>
          </a:prstGeom>
        </p:spPr>
      </p:pic>
      <p:sp>
        <p:nvSpPr>
          <p:cNvPr id="10" name="文本框 9">
            <a:extLst>
              <a:ext uri="{FF2B5EF4-FFF2-40B4-BE49-F238E27FC236}">
                <a16:creationId xmlns:a16="http://schemas.microsoft.com/office/drawing/2014/main" id="{C932D5B1-7C9D-4278-8630-6313D6917880}"/>
              </a:ext>
            </a:extLst>
          </p:cNvPr>
          <p:cNvSpPr txBox="1"/>
          <p:nvPr/>
        </p:nvSpPr>
        <p:spPr>
          <a:xfrm>
            <a:off x="4680105" y="4597157"/>
            <a:ext cx="3416320" cy="1477328"/>
          </a:xfrm>
          <a:prstGeom prst="rect">
            <a:avLst/>
          </a:prstGeom>
          <a:noFill/>
        </p:spPr>
        <p:txBody>
          <a:bodyPr wrap="none" rtlCol="0">
            <a:spAutoFit/>
          </a:bodyPr>
          <a:lstStyle/>
          <a:p>
            <a:r>
              <a:rPr lang="en-US" altLang="zh-CN" dirty="0" err="1"/>
              <a:t>Skydio</a:t>
            </a:r>
            <a:r>
              <a:rPr lang="en-US" altLang="zh-CN" dirty="0"/>
              <a:t> R1</a:t>
            </a:r>
            <a:r>
              <a:rPr lang="zh-CN" altLang="en-US" dirty="0"/>
              <a:t>全视觉系统无人机</a:t>
            </a:r>
            <a:endParaRPr lang="en-US" altLang="zh-CN" dirty="0"/>
          </a:p>
          <a:p>
            <a:endParaRPr lang="en-US" altLang="zh-CN" dirty="0"/>
          </a:p>
          <a:p>
            <a:r>
              <a:rPr lang="zh-CN" altLang="en-US" dirty="0"/>
              <a:t>拥有实时避障、用户跟踪等功能</a:t>
            </a:r>
            <a:endParaRPr lang="en-US" altLang="zh-CN" dirty="0"/>
          </a:p>
          <a:p>
            <a:r>
              <a:rPr lang="zh-CN" altLang="en-US" dirty="0"/>
              <a:t>搭载</a:t>
            </a:r>
            <a:r>
              <a:rPr lang="en-US" altLang="zh-CN" dirty="0"/>
              <a:t>NVIDIA Jetson</a:t>
            </a:r>
          </a:p>
          <a:p>
            <a:endParaRPr lang="zh-CN" altLang="en-US" dirty="0"/>
          </a:p>
        </p:txBody>
      </p:sp>
    </p:spTree>
    <p:extLst>
      <p:ext uri="{BB962C8B-B14F-4D97-AF65-F5344CB8AC3E}">
        <p14:creationId xmlns:p14="http://schemas.microsoft.com/office/powerpoint/2010/main" val="2299770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无人机</a:t>
            </a:r>
          </a:p>
        </p:txBody>
      </p:sp>
      <p:pic>
        <p:nvPicPr>
          <p:cNvPr id="2" name="图片 1">
            <a:extLst>
              <a:ext uri="{FF2B5EF4-FFF2-40B4-BE49-F238E27FC236}">
                <a16:creationId xmlns:a16="http://schemas.microsoft.com/office/drawing/2014/main" id="{1F167627-CB78-48CE-952F-04C0F6F654EF}"/>
              </a:ext>
            </a:extLst>
          </p:cNvPr>
          <p:cNvPicPr>
            <a:picLocks noChangeAspect="1"/>
          </p:cNvPicPr>
          <p:nvPr/>
        </p:nvPicPr>
        <p:blipFill>
          <a:blip r:embed="rId2"/>
          <a:stretch>
            <a:fillRect/>
          </a:stretch>
        </p:blipFill>
        <p:spPr>
          <a:xfrm>
            <a:off x="1118581" y="2717012"/>
            <a:ext cx="7004487" cy="3819925"/>
          </a:xfrm>
          <a:prstGeom prst="rect">
            <a:avLst/>
          </a:prstGeom>
        </p:spPr>
      </p:pic>
      <p:pic>
        <p:nvPicPr>
          <p:cNvPr id="4" name="图片 3">
            <a:extLst>
              <a:ext uri="{FF2B5EF4-FFF2-40B4-BE49-F238E27FC236}">
                <a16:creationId xmlns:a16="http://schemas.microsoft.com/office/drawing/2014/main" id="{9C7C5541-F31E-41B9-B1EE-91211DA2A7FB}"/>
              </a:ext>
            </a:extLst>
          </p:cNvPr>
          <p:cNvPicPr>
            <a:picLocks noChangeAspect="1"/>
          </p:cNvPicPr>
          <p:nvPr/>
        </p:nvPicPr>
        <p:blipFill>
          <a:blip r:embed="rId3"/>
          <a:stretch>
            <a:fillRect/>
          </a:stretch>
        </p:blipFill>
        <p:spPr>
          <a:xfrm>
            <a:off x="1171854" y="1601728"/>
            <a:ext cx="6871316" cy="1115284"/>
          </a:xfrm>
          <a:prstGeom prst="rect">
            <a:avLst/>
          </a:prstGeom>
        </p:spPr>
      </p:pic>
    </p:spTree>
    <p:extLst>
      <p:ext uri="{BB962C8B-B14F-4D97-AF65-F5344CB8AC3E}">
        <p14:creationId xmlns:p14="http://schemas.microsoft.com/office/powerpoint/2010/main" val="48363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sp>
        <p:nvSpPr>
          <p:cNvPr id="13" name="Freeform 10"/>
          <p:cNvSpPr>
            <a:spLocks/>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
        <p:nvSpPr>
          <p:cNvPr id="18" name="Freeform 10"/>
          <p:cNvSpPr>
            <a:spLocks/>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Freeform 10"/>
          <p:cNvSpPr>
            <a:spLocks/>
          </p:cNvSpPr>
          <p:nvPr/>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9334C86-40B6-4E93-B9C8-68CCA618F873}"/>
              </a:ext>
            </a:extLst>
          </p:cNvPr>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2" name="文本框 21">
            <a:extLst>
              <a:ext uri="{FF2B5EF4-FFF2-40B4-BE49-F238E27FC236}">
                <a16:creationId xmlns:a16="http://schemas.microsoft.com/office/drawing/2014/main" id="{42362835-C0A9-4B21-ABC1-A564CD450B60}"/>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6" name="文本框 25">
            <a:extLst>
              <a:ext uri="{FF2B5EF4-FFF2-40B4-BE49-F238E27FC236}">
                <a16:creationId xmlns:a16="http://schemas.microsoft.com/office/drawing/2014/main" id="{EC4A83A4-E295-4F11-8EFE-7B526B149534}"/>
              </a:ext>
            </a:extLst>
          </p:cNvPr>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无人驾驶</a:t>
            </a:r>
          </a:p>
        </p:txBody>
      </p:sp>
      <p:pic>
        <p:nvPicPr>
          <p:cNvPr id="5" name="图片 4">
            <a:extLst>
              <a:ext uri="{FF2B5EF4-FFF2-40B4-BE49-F238E27FC236}">
                <a16:creationId xmlns:a16="http://schemas.microsoft.com/office/drawing/2014/main" id="{144995AF-57FA-44BB-B6E4-B90D62D61260}"/>
              </a:ext>
            </a:extLst>
          </p:cNvPr>
          <p:cNvPicPr>
            <a:picLocks noChangeAspect="1"/>
          </p:cNvPicPr>
          <p:nvPr/>
        </p:nvPicPr>
        <p:blipFill>
          <a:blip r:embed="rId2"/>
          <a:stretch>
            <a:fillRect/>
          </a:stretch>
        </p:blipFill>
        <p:spPr>
          <a:xfrm>
            <a:off x="0" y="1686048"/>
            <a:ext cx="9144000" cy="4835309"/>
          </a:xfrm>
          <a:prstGeom prst="rect">
            <a:avLst/>
          </a:prstGeom>
        </p:spPr>
      </p:pic>
      <p:sp>
        <p:nvSpPr>
          <p:cNvPr id="6" name="文本框 5">
            <a:extLst>
              <a:ext uri="{FF2B5EF4-FFF2-40B4-BE49-F238E27FC236}">
                <a16:creationId xmlns:a16="http://schemas.microsoft.com/office/drawing/2014/main" id="{2E5474D4-4546-4AED-978E-06C579AEF76A}"/>
              </a:ext>
            </a:extLst>
          </p:cNvPr>
          <p:cNvSpPr txBox="1"/>
          <p:nvPr/>
        </p:nvSpPr>
        <p:spPr>
          <a:xfrm>
            <a:off x="5459767" y="5514391"/>
            <a:ext cx="2287806" cy="369332"/>
          </a:xfrm>
          <a:prstGeom prst="rect">
            <a:avLst/>
          </a:prstGeom>
          <a:noFill/>
        </p:spPr>
        <p:txBody>
          <a:bodyPr wrap="none" rtlCol="0">
            <a:spAutoFit/>
          </a:bodyPr>
          <a:lstStyle/>
          <a:p>
            <a:r>
              <a:rPr lang="en-US" altLang="zh-CN" dirty="0"/>
              <a:t>Tesla</a:t>
            </a:r>
            <a:r>
              <a:rPr lang="zh-CN" altLang="en-US" dirty="0"/>
              <a:t>的无人驾驶汽车</a:t>
            </a:r>
          </a:p>
        </p:txBody>
      </p:sp>
    </p:spTree>
    <p:extLst>
      <p:ext uri="{BB962C8B-B14F-4D97-AF65-F5344CB8AC3E}">
        <p14:creationId xmlns:p14="http://schemas.microsoft.com/office/powerpoint/2010/main" val="1833438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特斯拉与英伟达的合作</a:t>
            </a:r>
          </a:p>
        </p:txBody>
      </p:sp>
      <p:pic>
        <p:nvPicPr>
          <p:cNvPr id="2" name="图片 1">
            <a:extLst>
              <a:ext uri="{FF2B5EF4-FFF2-40B4-BE49-F238E27FC236}">
                <a16:creationId xmlns:a16="http://schemas.microsoft.com/office/drawing/2014/main" id="{07F19901-B6AC-464B-9C91-103253268062}"/>
              </a:ext>
            </a:extLst>
          </p:cNvPr>
          <p:cNvPicPr>
            <a:picLocks noChangeAspect="1"/>
          </p:cNvPicPr>
          <p:nvPr/>
        </p:nvPicPr>
        <p:blipFill>
          <a:blip r:embed="rId2"/>
          <a:stretch>
            <a:fillRect/>
          </a:stretch>
        </p:blipFill>
        <p:spPr>
          <a:xfrm>
            <a:off x="0" y="1568435"/>
            <a:ext cx="9144000" cy="1590509"/>
          </a:xfrm>
          <a:prstGeom prst="rect">
            <a:avLst/>
          </a:prstGeom>
        </p:spPr>
      </p:pic>
      <p:sp>
        <p:nvSpPr>
          <p:cNvPr id="4" name="矩形 3">
            <a:extLst>
              <a:ext uri="{FF2B5EF4-FFF2-40B4-BE49-F238E27FC236}">
                <a16:creationId xmlns:a16="http://schemas.microsoft.com/office/drawing/2014/main" id="{CC9DE29F-4B9B-48E3-A107-BFE65056ADBD}"/>
              </a:ext>
            </a:extLst>
          </p:cNvPr>
          <p:cNvSpPr/>
          <p:nvPr/>
        </p:nvSpPr>
        <p:spPr>
          <a:xfrm>
            <a:off x="235258" y="3429000"/>
            <a:ext cx="4572000" cy="3139321"/>
          </a:xfrm>
          <a:prstGeom prst="rect">
            <a:avLst/>
          </a:prstGeom>
        </p:spPr>
        <p:txBody>
          <a:bodyPr wrap="square">
            <a:spAutoFit/>
          </a:bodyPr>
          <a:lstStyle/>
          <a:p>
            <a:r>
              <a:rPr lang="zh-CN" altLang="en-US" dirty="0">
                <a:latin typeface="DINPro"/>
              </a:rPr>
              <a:t>加速训练，实时反馈</a:t>
            </a:r>
            <a:endParaRPr lang="en-US" altLang="zh-CN" i="1" dirty="0">
              <a:latin typeface="Times New Roman" panose="02020603050405020304" pitchFamily="18" charset="0"/>
              <a:cs typeface="Times New Roman" panose="02020603050405020304" pitchFamily="18" charset="0"/>
            </a:endParaRPr>
          </a:p>
          <a:p>
            <a:pPr lvl="1"/>
            <a:r>
              <a:rPr lang="en-US" altLang="zh-CN" i="1" dirty="0">
                <a:latin typeface="Times New Roman" panose="02020603050405020304" pitchFamily="18" charset="0"/>
                <a:cs typeface="Times New Roman" panose="02020603050405020304" pitchFamily="18" charset="0"/>
              </a:rPr>
              <a:t>NVIDIA AI platforms are built around deep learning. With a unified architecture, deep neural networks can be trained on a system in the datacenter, and then deployed in the car. NVIDIA DGX Systems can reduce neural network training in the data center from months to just days. The resulting neural net model runs in real-time on DRIVE hardware inside the vehicle.</a:t>
            </a:r>
          </a:p>
        </p:txBody>
      </p:sp>
      <p:pic>
        <p:nvPicPr>
          <p:cNvPr id="3074" name="Picture 2" descr="Tesla Nvidia computer 12">
            <a:extLst>
              <a:ext uri="{FF2B5EF4-FFF2-40B4-BE49-F238E27FC236}">
                <a16:creationId xmlns:a16="http://schemas.microsoft.com/office/drawing/2014/main" id="{3A527FB8-51EE-4968-96A7-9421F4224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408" y="3316923"/>
            <a:ext cx="2521256" cy="336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14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494024" y="974277"/>
            <a:ext cx="8372163" cy="574183"/>
          </a:xfrm>
        </p:spPr>
        <p:txBody>
          <a:bodyPr/>
          <a:lstStyle/>
          <a:p>
            <a:r>
              <a:rPr lang="en-US" altLang="zh-CN" dirty="0"/>
              <a:t>Nvidia Drive Series Comparison</a:t>
            </a:r>
            <a:endParaRPr lang="zh-CN" altLang="en-US" dirty="0"/>
          </a:p>
        </p:txBody>
      </p:sp>
      <p:graphicFrame>
        <p:nvGraphicFramePr>
          <p:cNvPr id="6" name="表格 5">
            <a:extLst>
              <a:ext uri="{FF2B5EF4-FFF2-40B4-BE49-F238E27FC236}">
                <a16:creationId xmlns:a16="http://schemas.microsoft.com/office/drawing/2014/main" id="{0EE6CD1E-D2B9-4C50-BE53-AE5E060CD76F}"/>
              </a:ext>
            </a:extLst>
          </p:cNvPr>
          <p:cNvGraphicFramePr>
            <a:graphicFrameLocks noGrp="1"/>
          </p:cNvGraphicFramePr>
          <p:nvPr>
            <p:extLst>
              <p:ext uri="{D42A27DB-BD31-4B8C-83A1-F6EECF244321}">
                <p14:modId xmlns:p14="http://schemas.microsoft.com/office/powerpoint/2010/main" val="4005555337"/>
              </p:ext>
            </p:extLst>
          </p:nvPr>
        </p:nvGraphicFramePr>
        <p:xfrm>
          <a:off x="71020" y="1548461"/>
          <a:ext cx="9072976" cy="5266739"/>
        </p:xfrm>
        <a:graphic>
          <a:graphicData uri="http://schemas.openxmlformats.org/drawingml/2006/table">
            <a:tbl>
              <a:tblPr/>
              <a:tblGrid>
                <a:gridCol w="1134122">
                  <a:extLst>
                    <a:ext uri="{9D8B030D-6E8A-4147-A177-3AD203B41FA5}">
                      <a16:colId xmlns:a16="http://schemas.microsoft.com/office/drawing/2014/main" val="2045629890"/>
                    </a:ext>
                  </a:extLst>
                </a:gridCol>
                <a:gridCol w="1134122">
                  <a:extLst>
                    <a:ext uri="{9D8B030D-6E8A-4147-A177-3AD203B41FA5}">
                      <a16:colId xmlns:a16="http://schemas.microsoft.com/office/drawing/2014/main" val="3510696114"/>
                    </a:ext>
                  </a:extLst>
                </a:gridCol>
                <a:gridCol w="1134122">
                  <a:extLst>
                    <a:ext uri="{9D8B030D-6E8A-4147-A177-3AD203B41FA5}">
                      <a16:colId xmlns:a16="http://schemas.microsoft.com/office/drawing/2014/main" val="131750619"/>
                    </a:ext>
                  </a:extLst>
                </a:gridCol>
                <a:gridCol w="1134122">
                  <a:extLst>
                    <a:ext uri="{9D8B030D-6E8A-4147-A177-3AD203B41FA5}">
                      <a16:colId xmlns:a16="http://schemas.microsoft.com/office/drawing/2014/main" val="1080624765"/>
                    </a:ext>
                  </a:extLst>
                </a:gridCol>
                <a:gridCol w="1134122">
                  <a:extLst>
                    <a:ext uri="{9D8B030D-6E8A-4147-A177-3AD203B41FA5}">
                      <a16:colId xmlns:a16="http://schemas.microsoft.com/office/drawing/2014/main" val="3681709218"/>
                    </a:ext>
                  </a:extLst>
                </a:gridCol>
                <a:gridCol w="1134122">
                  <a:extLst>
                    <a:ext uri="{9D8B030D-6E8A-4147-A177-3AD203B41FA5}">
                      <a16:colId xmlns:a16="http://schemas.microsoft.com/office/drawing/2014/main" val="242512484"/>
                    </a:ext>
                  </a:extLst>
                </a:gridCol>
                <a:gridCol w="1134122">
                  <a:extLst>
                    <a:ext uri="{9D8B030D-6E8A-4147-A177-3AD203B41FA5}">
                      <a16:colId xmlns:a16="http://schemas.microsoft.com/office/drawing/2014/main" val="3272167577"/>
                    </a:ext>
                  </a:extLst>
                </a:gridCol>
                <a:gridCol w="1134122">
                  <a:extLst>
                    <a:ext uri="{9D8B030D-6E8A-4147-A177-3AD203B41FA5}">
                      <a16:colId xmlns:a16="http://schemas.microsoft.com/office/drawing/2014/main" val="323521241"/>
                    </a:ext>
                  </a:extLst>
                </a:gridCol>
              </a:tblGrid>
              <a:tr h="414316">
                <a:tc>
                  <a:txBody>
                    <a:bodyPr/>
                    <a:lstStyle/>
                    <a:p>
                      <a:pPr algn="l">
                        <a:spcAft>
                          <a:spcPts val="0"/>
                        </a:spcAft>
                      </a:pP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Drive CX</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Drive PX</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Drive PX 2(AutoCruise)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Drive PX 2(Tesla)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Drive PX 2(AutoChauffeur)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Drive PX Xavier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Drive PX Pegasus</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B w="7620" cap="flat" cmpd="sng" algn="ctr">
                      <a:solidFill>
                        <a:srgbClr val="A2A9B1"/>
                      </a:solidFill>
                      <a:prstDash val="solid"/>
                      <a:round/>
                      <a:headEnd type="none" w="med" len="med"/>
                      <a:tailEnd type="none" w="med" len="med"/>
                    </a:lnB>
                  </a:tcPr>
                </a:tc>
                <a:extLst>
                  <a:ext uri="{0D108BD9-81ED-4DB2-BD59-A6C34878D82A}">
                    <a16:rowId xmlns:a16="http://schemas.microsoft.com/office/drawing/2014/main" val="3484897439"/>
                  </a:ext>
                </a:extLst>
              </a:tr>
              <a:tr h="470674">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GPU Microarchitecture</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gridSpan="2">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Maxwell (28 nm)</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gridSpan="3">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Pascal (16 nm)</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hMerge="1">
                  <a:txBody>
                    <a:bodyPr/>
                    <a:lstStyle/>
                    <a:p>
                      <a:endParaRPr lang="zh-CN" altLang="en-US"/>
                    </a:p>
                  </a:txBody>
                  <a:tcPr/>
                </a:tc>
                <a:tc gridSpan="2">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Volta (12 nm)</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extLst>
                  <a:ext uri="{0D108BD9-81ED-4DB2-BD59-A6C34878D82A}">
                    <a16:rowId xmlns:a16="http://schemas.microsoft.com/office/drawing/2014/main" val="3404253739"/>
                  </a:ext>
                </a:extLst>
              </a:tr>
              <a:tr h="283479">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Introduced</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gridSpan="2">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January 2015</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September 2016</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October 2016</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January 2016</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January 2017</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October 2017</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9568076"/>
                  </a:ext>
                </a:extLst>
              </a:tr>
              <a:tr h="510825">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Computing</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Tegra X1</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Tegra X1</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gridSpan="2">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a:t>
                      </a:r>
                      <a:r>
                        <a:rPr lang="en-US" sz="1100" u="none" kern="100" dirty="0" err="1">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Tegra</a:t>
                      </a: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X2 (Parker)</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Tegra X2 (Parker)+ 2x Pascal GPU</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a:t>
                      </a:r>
                      <a:r>
                        <a:rPr lang="en-US" sz="1100" u="none" kern="100" dirty="0" err="1">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Tegra</a:t>
                      </a: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Xavier</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Tegra Xavier</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88505204"/>
                  </a:ext>
                </a:extLst>
              </a:tr>
              <a:tr h="510825">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CPU</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4x Cortex A574x Cortex A53</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8x Cortex A578x Cortex A53</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gridSpan="2">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Denver4x Cortex A57</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4x Denver8x Cortex A57</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8x NVIDIA Custom Carmel ARM64</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16x NVIDIA Custom Carmel ARM64</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73563083"/>
                  </a:ext>
                </a:extLst>
              </a:tr>
              <a:tr h="994764">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GPU</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 SMM Maxwell256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4 SMM Maxwell512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Parker GPGPU(1x 2 SM Pascal, 256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Parker GPGPU(1x 2 SM Pascal, 256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+ 1x dedicated MXM module</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Parker GPGPU(2x 2 SM Pascal, 512 CUDA cores)</a:t>
                      </a:r>
                      <a:b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+ 2x dedicated MXM modules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Volta iGPU (512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Volta iGPU (512 CUDA cores)2x post-Volta dGPUs</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7547741"/>
                  </a:ext>
                </a:extLst>
              </a:tr>
              <a:tr h="188199">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Accelerator</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DLA</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47512895"/>
                  </a:ext>
                </a:extLst>
              </a:tr>
              <a:tr h="205095">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Memory</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8GB LPDDR4</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16GB LPDDR4</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LPDDR4</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81906577"/>
                  </a:ext>
                </a:extLst>
              </a:tr>
              <a:tr h="205095">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Storage</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64GB eMMC</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128GB eMMC</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68268333"/>
                  </a:ext>
                </a:extLst>
              </a:tr>
              <a:tr h="994764">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Performance</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8-10 FP16 TFLOPS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20 FP16 TFLOPS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20 INT8 TOPS, 1.3 FP32 TFLOPS (GPU)</a:t>
                      </a:r>
                      <a:b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10 INT8 TOPS, 5 FP16 TFLOPS (DLA)</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320 INT8 TOPS (total)</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9305814"/>
                  </a:ext>
                </a:extLst>
              </a:tr>
              <a:tr h="349512">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TDP</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(Parker SoC only: 10 W)</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250W</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30W</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500W</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94417712"/>
                  </a:ext>
                </a:extLst>
              </a:tr>
            </a:tbl>
          </a:graphicData>
        </a:graphic>
      </p:graphicFrame>
    </p:spTree>
    <p:extLst>
      <p:ext uri="{BB962C8B-B14F-4D97-AF65-F5344CB8AC3E}">
        <p14:creationId xmlns:p14="http://schemas.microsoft.com/office/powerpoint/2010/main" val="3051281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
        <p:nvSpPr>
          <p:cNvPr id="28" name="文本框 27">
            <a:extLst>
              <a:ext uri="{FF2B5EF4-FFF2-40B4-BE49-F238E27FC236}">
                <a16:creationId xmlns:a16="http://schemas.microsoft.com/office/drawing/2014/main" id="{83AD09D7-4D1E-4C4E-8883-2452D9A264F0}"/>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9" name="文本框 28">
            <a:extLst>
              <a:ext uri="{FF2B5EF4-FFF2-40B4-BE49-F238E27FC236}">
                <a16:creationId xmlns:a16="http://schemas.microsoft.com/office/drawing/2014/main" id="{3F721E4F-21E1-4399-86E2-18348D09F34F}"/>
              </a:ext>
            </a:extLst>
          </p:cNvPr>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sp>
        <p:nvSpPr>
          <p:cNvPr id="30" name="文本框 29">
            <a:extLst>
              <a:ext uri="{FF2B5EF4-FFF2-40B4-BE49-F238E27FC236}">
                <a16:creationId xmlns:a16="http://schemas.microsoft.com/office/drawing/2014/main" id="{34BD7E6F-497E-41DE-8A8D-A820C744AA97}"/>
              </a:ext>
            </a:extLst>
          </p:cNvPr>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Tree>
    <p:extLst>
      <p:ext uri="{BB962C8B-B14F-4D97-AF65-F5344CB8AC3E}">
        <p14:creationId xmlns:p14="http://schemas.microsoft.com/office/powerpoint/2010/main" val="3982148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标题 1">
            <a:extLst>
              <a:ext uri="{FF2B5EF4-FFF2-40B4-BE49-F238E27FC236}">
                <a16:creationId xmlns:a16="http://schemas.microsoft.com/office/drawing/2014/main" id="{EDCB8AD4-382C-4413-BCC4-19974EE1AE9A}"/>
              </a:ext>
            </a:extLst>
          </p:cNvPr>
          <p:cNvSpPr>
            <a:spLocks noGrp="1"/>
          </p:cNvSpPr>
          <p:nvPr>
            <p:ph type="title"/>
          </p:nvPr>
        </p:nvSpPr>
        <p:spPr>
          <a:xfrm>
            <a:off x="323850" y="235137"/>
            <a:ext cx="6474515" cy="337358"/>
          </a:xfrm>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6C87CB6-64E9-470E-80C6-8DE7F846B25B}"/>
              </a:ext>
            </a:extLst>
          </p:cNvPr>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
        <p:nvSpPr>
          <p:cNvPr id="31" name="文本框 30">
            <a:extLst>
              <a:ext uri="{FF2B5EF4-FFF2-40B4-BE49-F238E27FC236}">
                <a16:creationId xmlns:a16="http://schemas.microsoft.com/office/drawing/2014/main" id="{3BC2F5D5-DBCA-4C6B-8CB4-4C48572DA053}"/>
              </a:ext>
            </a:extLst>
          </p:cNvPr>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sp>
        <p:nvSpPr>
          <p:cNvPr id="37" name="文本框 36">
            <a:extLst>
              <a:ext uri="{FF2B5EF4-FFF2-40B4-BE49-F238E27FC236}">
                <a16:creationId xmlns:a16="http://schemas.microsoft.com/office/drawing/2014/main" id="{A9FDB29F-6570-496C-AA11-A8170D544333}"/>
              </a:ext>
            </a:extLst>
          </p:cNvPr>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Tree>
    <p:extLst>
      <p:ext uri="{BB962C8B-B14F-4D97-AF65-F5344CB8AC3E}">
        <p14:creationId xmlns:p14="http://schemas.microsoft.com/office/powerpoint/2010/main" val="831068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fontScale="92500"/>
          </a:bodyPr>
          <a:lstStyle/>
          <a:p>
            <a:r>
              <a:rPr lang="zh-CN" altLang="en-US" dirty="0"/>
              <a:t>数据不确定性，传感器获取数据的精度和误差可能会影响嵌入式</a:t>
            </a:r>
            <a:r>
              <a:rPr lang="en-US" altLang="zh-CN" dirty="0"/>
              <a:t>AI</a:t>
            </a:r>
            <a:r>
              <a:rPr lang="zh-CN" altLang="en-US" dirty="0"/>
              <a:t>的决策。</a:t>
            </a:r>
            <a:endParaRPr lang="en-US" altLang="zh-CN" dirty="0"/>
          </a:p>
          <a:p>
            <a:pPr lvl="1"/>
            <a:r>
              <a:rPr lang="en-US" altLang="zh-CN" dirty="0">
                <a:latin typeface="楷体" panose="02010609060101010101" pitchFamily="49" charset="-122"/>
                <a:ea typeface="楷体" panose="02010609060101010101" pitchFamily="49" charset="-122"/>
              </a:rPr>
              <a:t>RFID</a:t>
            </a:r>
            <a:r>
              <a:rPr lang="zh-CN" altLang="en-US" dirty="0">
                <a:latin typeface="楷体" panose="02010609060101010101" pitchFamily="49" charset="-122"/>
                <a:ea typeface="楷体" panose="02010609060101010101" pitchFamily="49" charset="-122"/>
              </a:rPr>
              <a:t>读取器无法识别距离间隔较近的多个</a:t>
            </a:r>
            <a:r>
              <a:rPr lang="en-US" altLang="zh-CN" dirty="0">
                <a:latin typeface="楷体" panose="02010609060101010101" pitchFamily="49" charset="-122"/>
                <a:ea typeface="楷体" panose="02010609060101010101" pitchFamily="49" charset="-122"/>
              </a:rPr>
              <a:t>RFID</a:t>
            </a:r>
            <a:r>
              <a:rPr lang="zh-CN" altLang="en-US" dirty="0">
                <a:latin typeface="楷体" panose="02010609060101010101" pitchFamily="49" charset="-122"/>
                <a:ea typeface="楷体" panose="02010609060101010101" pitchFamily="49" charset="-122"/>
              </a:rPr>
              <a:t>设备，从而做出错误判断。</a:t>
            </a:r>
            <a:endParaRPr lang="en-US" altLang="zh-CN" dirty="0">
              <a:latin typeface="楷体" panose="02010609060101010101" pitchFamily="49" charset="-122"/>
              <a:ea typeface="楷体" panose="02010609060101010101" pitchFamily="49" charset="-122"/>
            </a:endParaRPr>
          </a:p>
          <a:p>
            <a:r>
              <a:rPr lang="zh-CN" altLang="en-US" dirty="0"/>
              <a:t>决策不稳定性，嵌入式</a:t>
            </a:r>
            <a:r>
              <a:rPr lang="en-US" altLang="zh-CN" dirty="0"/>
              <a:t>AI</a:t>
            </a:r>
            <a:r>
              <a:rPr lang="zh-CN" altLang="en-US" dirty="0"/>
              <a:t>对复杂现实场景的认知尚不完善，可能会做出错误的决策。</a:t>
            </a:r>
            <a:endParaRPr lang="en-US" altLang="zh-CN" dirty="0"/>
          </a:p>
          <a:p>
            <a:pPr lvl="1"/>
            <a:r>
              <a:rPr lang="en-US" altLang="zh-CN" dirty="0">
                <a:latin typeface="楷体" panose="02010609060101010101" pitchFamily="49" charset="-122"/>
                <a:ea typeface="楷体" panose="02010609060101010101" pitchFamily="49" charset="-122"/>
              </a:rPr>
              <a:t>2014</a:t>
            </a:r>
            <a:r>
              <a:rPr lang="zh-CN" altLang="en-US" dirty="0">
                <a:latin typeface="楷体" panose="02010609060101010101" pitchFamily="49" charset="-122"/>
                <a:ea typeface="楷体" panose="02010609060101010101" pitchFamily="49" charset="-122"/>
              </a:rPr>
              <a:t>年</a:t>
            </a:r>
            <a:r>
              <a:rPr lang="en-US" altLang="zh-CN" dirty="0">
                <a:latin typeface="楷体" panose="02010609060101010101" pitchFamily="49" charset="-122"/>
                <a:ea typeface="楷体" panose="02010609060101010101" pitchFamily="49" charset="-122"/>
              </a:rPr>
              <a:t>9</a:t>
            </a:r>
            <a:r>
              <a:rPr lang="zh-CN" altLang="en-US" dirty="0">
                <a:latin typeface="楷体" panose="02010609060101010101" pitchFamily="49" charset="-122"/>
                <a:ea typeface="楷体" panose="02010609060101010101" pitchFamily="49" charset="-122"/>
              </a:rPr>
              <a:t>月份</a:t>
            </a:r>
            <a:r>
              <a:rPr lang="en-US" altLang="zh-CN" dirty="0">
                <a:latin typeface="楷体" panose="02010609060101010101" pitchFamily="49" charset="-122"/>
                <a:ea typeface="楷体" panose="02010609060101010101" pitchFamily="49" charset="-122"/>
              </a:rPr>
              <a:t>-2015</a:t>
            </a:r>
            <a:r>
              <a:rPr lang="zh-CN" altLang="en-US" dirty="0">
                <a:latin typeface="楷体" panose="02010609060101010101" pitchFamily="49" charset="-122"/>
                <a:ea typeface="楷体" panose="02010609060101010101" pitchFamily="49" charset="-122"/>
              </a:rPr>
              <a:t>年的</a:t>
            </a:r>
            <a:r>
              <a:rPr lang="en-US" altLang="zh-CN" dirty="0">
                <a:latin typeface="楷体" panose="02010609060101010101" pitchFamily="49" charset="-122"/>
                <a:ea typeface="楷体" panose="02010609060101010101" pitchFamily="49" charset="-122"/>
              </a:rPr>
              <a:t>11</a:t>
            </a:r>
            <a:r>
              <a:rPr lang="zh-CN" altLang="en-US" dirty="0">
                <a:latin typeface="楷体" panose="02010609060101010101" pitchFamily="49" charset="-122"/>
                <a:ea typeface="楷体" panose="02010609060101010101" pitchFamily="49" charset="-122"/>
              </a:rPr>
              <a:t>月份期间，</a:t>
            </a:r>
            <a:r>
              <a:rPr lang="en-US" altLang="zh-CN" dirty="0">
                <a:latin typeface="楷体" panose="02010609060101010101" pitchFamily="49" charset="-122"/>
                <a:ea typeface="楷体" panose="02010609060101010101" pitchFamily="49" charset="-122"/>
              </a:rPr>
              <a:t>Google</a:t>
            </a:r>
            <a:r>
              <a:rPr lang="zh-CN" altLang="en-US" dirty="0">
                <a:latin typeface="楷体" panose="02010609060101010101" pitchFamily="49" charset="-122"/>
                <a:ea typeface="楷体" panose="02010609060101010101" pitchFamily="49" charset="-122"/>
              </a:rPr>
              <a:t>的无人驾驶，司机不得不出手对无人驾驶进行干预，否则会发生</a:t>
            </a:r>
            <a:r>
              <a:rPr lang="en-US" altLang="zh-CN" dirty="0">
                <a:latin typeface="楷体" panose="02010609060101010101" pitchFamily="49" charset="-122"/>
                <a:ea typeface="楷体" panose="02010609060101010101" pitchFamily="49" charset="-122"/>
              </a:rPr>
              <a:t>13</a:t>
            </a:r>
            <a:r>
              <a:rPr lang="zh-CN" altLang="en-US" dirty="0">
                <a:latin typeface="楷体" panose="02010609060101010101" pitchFamily="49" charset="-122"/>
                <a:ea typeface="楷体" panose="02010609060101010101" pitchFamily="49" charset="-122"/>
              </a:rPr>
              <a:t>次碰撞事故，在</a:t>
            </a:r>
            <a:r>
              <a:rPr lang="en-US" altLang="zh-CN" dirty="0">
                <a:latin typeface="楷体" panose="02010609060101010101" pitchFamily="49" charset="-122"/>
                <a:ea typeface="楷体" panose="02010609060101010101" pitchFamily="49" charset="-122"/>
              </a:rPr>
              <a:t>42</a:t>
            </a:r>
            <a:r>
              <a:rPr lang="zh-CN" altLang="en-US" dirty="0">
                <a:latin typeface="楷体" panose="02010609060101010101" pitchFamily="49" charset="-122"/>
                <a:ea typeface="楷体" panose="02010609060101010101" pitchFamily="49" charset="-122"/>
              </a:rPr>
              <a:t>万英里的行驶过程中一共发生</a:t>
            </a:r>
            <a:r>
              <a:rPr lang="en-US" altLang="zh-CN" dirty="0">
                <a:latin typeface="楷体" panose="02010609060101010101" pitchFamily="49" charset="-122"/>
                <a:ea typeface="楷体" panose="02010609060101010101" pitchFamily="49" charset="-122"/>
              </a:rPr>
              <a:t>341</a:t>
            </a:r>
            <a:r>
              <a:rPr lang="zh-CN" altLang="en-US" dirty="0">
                <a:latin typeface="楷体" panose="02010609060101010101" pitchFamily="49" charset="-122"/>
                <a:ea typeface="楷体" panose="02010609060101010101" pitchFamily="49" charset="-122"/>
              </a:rPr>
              <a:t>次人为的干预。</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据</a:t>
            </a:r>
            <a:r>
              <a:rPr lang="en-US" altLang="zh-CN" dirty="0">
                <a:latin typeface="楷体" panose="02010609060101010101" pitchFamily="49" charset="-122"/>
                <a:ea typeface="楷体" panose="02010609060101010101" pitchFamily="49" charset="-122"/>
              </a:rPr>
              <a:t>BBC</a:t>
            </a:r>
            <a:r>
              <a:rPr lang="zh-CN" altLang="en-US" dirty="0">
                <a:latin typeface="楷体" panose="02010609060101010101" pitchFamily="49" charset="-122"/>
                <a:ea typeface="楷体" panose="02010609060101010101" pitchFamily="49" charset="-122"/>
              </a:rPr>
              <a:t>网站</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月</a:t>
            </a:r>
            <a:r>
              <a:rPr lang="en-US" altLang="zh-CN" dirty="0">
                <a:latin typeface="楷体" panose="02010609060101010101" pitchFamily="49" charset="-122"/>
                <a:ea typeface="楷体" panose="02010609060101010101" pitchFamily="49" charset="-122"/>
              </a:rPr>
              <a:t>20</a:t>
            </a:r>
            <a:r>
              <a:rPr lang="zh-CN" altLang="en-US" dirty="0">
                <a:latin typeface="楷体" panose="02010609060101010101" pitchFamily="49" charset="-122"/>
                <a:ea typeface="楷体" panose="02010609060101010101" pitchFamily="49" charset="-122"/>
              </a:rPr>
              <a:t>日消息，美国亚利桑那州一名</a:t>
            </a:r>
            <a:r>
              <a:rPr lang="en-US" altLang="zh-CN" dirty="0">
                <a:latin typeface="楷体" panose="02010609060101010101" pitchFamily="49" charset="-122"/>
                <a:ea typeface="楷体" panose="02010609060101010101" pitchFamily="49" charset="-122"/>
              </a:rPr>
              <a:t>49</a:t>
            </a:r>
            <a:r>
              <a:rPr lang="zh-CN" altLang="en-US" dirty="0">
                <a:latin typeface="楷体" panose="02010609060101010101" pitchFamily="49" charset="-122"/>
                <a:ea typeface="楷体" panose="02010609060101010101" pitchFamily="49" charset="-122"/>
              </a:rPr>
              <a:t>岁女性过马路时被优步自动驾驶汽车撞倒，随后确认死亡。据悉，这起事件是自动驾驶汽车全球首例致死事故</a:t>
            </a:r>
            <a:r>
              <a:rPr lang="zh-CN" altLang="en-US" dirty="0"/>
              <a:t>。</a:t>
            </a:r>
            <a:endParaRPr lang="en-US" altLang="zh-CN" dirty="0">
              <a:latin typeface="楷体" panose="02010609060101010101" pitchFamily="49" charset="-122"/>
              <a:ea typeface="楷体" panose="02010609060101010101" pitchFamily="49" charset="-122"/>
            </a:endParaRPr>
          </a:p>
          <a:p>
            <a:r>
              <a:rPr lang="zh-CN" altLang="en-US" dirty="0"/>
              <a:t>用户数据不保密性，嵌入式设备通常收集大量用户的隐私信息，如果联网发送到云端后，用户的隐私将不复存在。</a:t>
            </a:r>
            <a:endParaRPr lang="en-US" altLang="zh-CN" dirty="0"/>
          </a:p>
          <a:p>
            <a:pPr lvl="1"/>
            <a:r>
              <a:rPr lang="en-US" altLang="zh-CN" dirty="0">
                <a:latin typeface="楷体" panose="02010609060101010101" pitchFamily="49" charset="-122"/>
                <a:ea typeface="楷体" panose="02010609060101010101" pitchFamily="49" charset="-122"/>
              </a:rPr>
              <a:t>360</a:t>
            </a:r>
            <a:r>
              <a:rPr lang="zh-CN" altLang="en-US" dirty="0">
                <a:latin typeface="楷体" panose="02010609060101010101" pitchFamily="49" charset="-122"/>
                <a:ea typeface="楷体" panose="02010609060101010101" pitchFamily="49" charset="-122"/>
              </a:rPr>
              <a:t>水滴摄像头</a:t>
            </a:r>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的隐患</a:t>
            </a:r>
          </a:p>
        </p:txBody>
      </p:sp>
    </p:spTree>
    <p:extLst>
      <p:ext uri="{BB962C8B-B14F-4D97-AF65-F5344CB8AC3E}">
        <p14:creationId xmlns:p14="http://schemas.microsoft.com/office/powerpoint/2010/main" val="2812063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嵌入式人工智能于各行业垂直领域应用具有巨大的潜力</a:t>
            </a:r>
            <a:endParaRPr lang="en-US" altLang="zh-CN" dirty="0"/>
          </a:p>
          <a:p>
            <a:pPr lvl="1"/>
            <a:r>
              <a:rPr lang="zh-CN" altLang="en-US" dirty="0">
                <a:latin typeface="楷体" panose="02010609060101010101" pitchFamily="49" charset="-122"/>
                <a:ea typeface="楷体" panose="02010609060101010101" pitchFamily="49" charset="-122"/>
              </a:rPr>
              <a:t>嵌入式人工智能市场在零售、交通运输和自动化、制造业及农业等各行业垂直领域具有巨大的潜力。而驱动市场的主要因素，是嵌入式人工智能技术在各种终端用户垂直领域的应用数量不断增加，尤其是改善对终端消费者服务。 当然嵌入式人工智能市场要起来也受到</a:t>
            </a:r>
            <a:r>
              <a:rPr lang="en-US" altLang="zh-CN" dirty="0">
                <a:latin typeface="楷体" panose="02010609060101010101" pitchFamily="49" charset="-122"/>
                <a:ea typeface="楷体" panose="02010609060101010101" pitchFamily="49" charset="-122"/>
              </a:rPr>
              <a:t>IT</a:t>
            </a:r>
            <a:r>
              <a:rPr lang="zh-CN" altLang="en-US" dirty="0">
                <a:latin typeface="楷体" panose="02010609060101010101" pitchFamily="49" charset="-122"/>
                <a:ea typeface="楷体" panose="02010609060101010101" pitchFamily="49" charset="-122"/>
              </a:rPr>
              <a:t>基础设施完善、智能手机及智能穿戴式设备的普及。其中，以自然语言处理（</a:t>
            </a:r>
            <a:r>
              <a:rPr lang="en-US" altLang="zh-CN" dirty="0">
                <a:latin typeface="楷体" panose="02010609060101010101" pitchFamily="49" charset="-122"/>
                <a:ea typeface="楷体" panose="02010609060101010101" pitchFamily="49" charset="-122"/>
              </a:rPr>
              <a:t>NLP</a:t>
            </a:r>
            <a:r>
              <a:rPr lang="zh-CN" altLang="en-US" dirty="0">
                <a:latin typeface="楷体" panose="02010609060101010101" pitchFamily="49" charset="-122"/>
                <a:ea typeface="楷体" panose="02010609060101010101" pitchFamily="49" charset="-122"/>
              </a:rPr>
              <a:t>）应用市场占嵌入式人工智能市场很大部分。随着自然语言处理的技术不断精进而驱动消费者服务的成长，还有：汽车信息通讯娱乐系统、嵌入式人工智能机器人及支持嵌入式人工智能的智能手机等领域。</a:t>
            </a:r>
            <a:endParaRPr lang="en-US" altLang="zh-CN" dirty="0">
              <a:latin typeface="楷体" panose="02010609060101010101" pitchFamily="49" charset="-122"/>
              <a:ea typeface="楷体" panose="02010609060101010101" pitchFamily="49" charset="-122"/>
            </a:endParaRPr>
          </a:p>
          <a:p>
            <a:pPr marL="0" indent="0">
              <a:buNone/>
            </a:pPr>
            <a:br>
              <a:rPr lang="zh-CN" altLang="en-US" dirty="0"/>
            </a:br>
            <a:endParaRPr lang="en-US" altLang="zh-CN" dirty="0"/>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的前景</a:t>
            </a:r>
          </a:p>
        </p:txBody>
      </p:sp>
    </p:spTree>
    <p:extLst>
      <p:ext uri="{BB962C8B-B14F-4D97-AF65-F5344CB8AC3E}">
        <p14:creationId xmlns:p14="http://schemas.microsoft.com/office/powerpoint/2010/main" val="2660010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dirty="0"/>
              <a:t>嵌入式人工智能芯片关键在于成功整合软硬件</a:t>
            </a:r>
          </a:p>
          <a:p>
            <a:pPr lvl="1"/>
            <a:r>
              <a:rPr lang="zh-CN" altLang="en-US" dirty="0">
                <a:latin typeface="楷体" panose="02010609060101010101" pitchFamily="49" charset="-122"/>
                <a:ea typeface="楷体" panose="02010609060101010101" pitchFamily="49" charset="-122"/>
              </a:rPr>
              <a:t>嵌入式人工智能芯片的核心是半导体及算法。嵌入式人工智能硬件主要是要求更快指令周期与低功耗，包括</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DSP</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ASIC</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FPGA</a:t>
            </a:r>
            <a:r>
              <a:rPr lang="zh-CN" altLang="en-US" dirty="0">
                <a:latin typeface="楷体" panose="02010609060101010101" pitchFamily="49" charset="-122"/>
                <a:ea typeface="楷体" panose="02010609060101010101" pitchFamily="49" charset="-122"/>
              </a:rPr>
              <a:t>和神经元芯片，且须与深度学习算法相结合，而成功相结合的关键在于先进的封装技术。总体来说</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比</a:t>
            </a:r>
            <a:r>
              <a:rPr lang="en-US" altLang="zh-CN" dirty="0">
                <a:latin typeface="楷体" panose="02010609060101010101" pitchFamily="49" charset="-122"/>
                <a:ea typeface="楷体" panose="02010609060101010101" pitchFamily="49" charset="-122"/>
              </a:rPr>
              <a:t>FPGA</a:t>
            </a:r>
            <a:r>
              <a:rPr lang="zh-CN" altLang="en-US" dirty="0">
                <a:latin typeface="楷体" panose="02010609060101010101" pitchFamily="49" charset="-122"/>
                <a:ea typeface="楷体" panose="02010609060101010101" pitchFamily="49" charset="-122"/>
              </a:rPr>
              <a:t>快，而在功率效能方面</a:t>
            </a:r>
            <a:r>
              <a:rPr lang="en-US" altLang="zh-CN" dirty="0">
                <a:latin typeface="楷体" panose="02010609060101010101" pitchFamily="49" charset="-122"/>
                <a:ea typeface="楷体" panose="02010609060101010101" pitchFamily="49" charset="-122"/>
              </a:rPr>
              <a:t>FPGA</a:t>
            </a:r>
            <a:r>
              <a:rPr lang="zh-CN" altLang="en-US" dirty="0">
                <a:latin typeface="楷体" panose="02010609060101010101" pitchFamily="49" charset="-122"/>
                <a:ea typeface="楷体" panose="02010609060101010101" pitchFamily="49" charset="-122"/>
              </a:rPr>
              <a:t>比</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好，所以嵌入式人工智能硬件选择就看产品供货商的需求考虑而定。例如，苹果的</a:t>
            </a:r>
            <a:r>
              <a:rPr lang="en-US" altLang="zh-CN" dirty="0">
                <a:latin typeface="楷体" panose="02010609060101010101" pitchFamily="49" charset="-122"/>
                <a:ea typeface="楷体" panose="02010609060101010101" pitchFamily="49" charset="-122"/>
              </a:rPr>
              <a:t>Face ID</a:t>
            </a:r>
            <a:r>
              <a:rPr lang="zh-CN" altLang="en-US" dirty="0">
                <a:latin typeface="楷体" panose="02010609060101010101" pitchFamily="49" charset="-122"/>
                <a:ea typeface="楷体" panose="02010609060101010101" pitchFamily="49" charset="-122"/>
              </a:rPr>
              <a:t>脸部辨识就是</a:t>
            </a:r>
            <a:r>
              <a:rPr lang="en-US" altLang="zh-CN" dirty="0">
                <a:latin typeface="楷体" panose="02010609060101010101" pitchFamily="49" charset="-122"/>
                <a:ea typeface="楷体" panose="02010609060101010101" pitchFamily="49" charset="-122"/>
              </a:rPr>
              <a:t>3D</a:t>
            </a:r>
            <a:r>
              <a:rPr lang="zh-CN" altLang="en-US" dirty="0">
                <a:latin typeface="楷体" panose="02010609060101010101" pitchFamily="49" charset="-122"/>
                <a:ea typeface="楷体" panose="02010609060101010101" pitchFamily="49" charset="-122"/>
              </a:rPr>
              <a:t>深度感测芯片加上神经引擎运算功能，整合高达</a:t>
            </a:r>
            <a:r>
              <a:rPr lang="en-US" altLang="zh-CN" dirty="0">
                <a:latin typeface="楷体" panose="02010609060101010101" pitchFamily="49" charset="-122"/>
                <a:ea typeface="楷体" panose="02010609060101010101" pitchFamily="49" charset="-122"/>
              </a:rPr>
              <a:t>8</a:t>
            </a:r>
            <a:r>
              <a:rPr lang="zh-CN" altLang="en-US" dirty="0">
                <a:latin typeface="楷体" panose="02010609060101010101" pitchFamily="49" charset="-122"/>
                <a:ea typeface="楷体" panose="02010609060101010101" pitchFamily="49" charset="-122"/>
              </a:rPr>
              <a:t>个组件进行分析，分别是红外线镜头、泛光感应组件、距离传感器、环境光传感器、前端相机、点阵投影器、喇叭与麦克风。苹果强调用户的生物识别数据，包含：指纹或脸部辨识都以加密形式储存在</a:t>
            </a:r>
            <a:r>
              <a:rPr lang="en-US" altLang="zh-CN" dirty="0">
                <a:latin typeface="楷体" panose="02010609060101010101" pitchFamily="49" charset="-122"/>
                <a:ea typeface="楷体" panose="02010609060101010101" pitchFamily="49" charset="-122"/>
              </a:rPr>
              <a:t>iPhone</a:t>
            </a:r>
            <a:r>
              <a:rPr lang="zh-CN" altLang="en-US" dirty="0">
                <a:latin typeface="楷体" panose="02010609060101010101" pitchFamily="49" charset="-122"/>
                <a:ea typeface="楷体" panose="02010609060101010101" pitchFamily="49" charset="-122"/>
              </a:rPr>
              <a:t>内部，所以不易被窃取。</a:t>
            </a:r>
            <a:endParaRPr lang="en-US" altLang="zh-CN" dirty="0">
              <a:latin typeface="楷体" panose="02010609060101010101" pitchFamily="49" charset="-122"/>
              <a:ea typeface="楷体" panose="02010609060101010101" pitchFamily="49" charset="-122"/>
            </a:endParaRPr>
          </a:p>
          <a:p>
            <a:pPr marL="0" indent="0">
              <a:buNone/>
            </a:pPr>
            <a:br>
              <a:rPr lang="zh-CN" altLang="en-US" dirty="0"/>
            </a:br>
            <a:endParaRPr lang="en-US" altLang="zh-CN" dirty="0"/>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的前景</a:t>
            </a:r>
          </a:p>
        </p:txBody>
      </p:sp>
    </p:spTree>
    <p:extLst>
      <p:ext uri="{BB962C8B-B14F-4D97-AF65-F5344CB8AC3E}">
        <p14:creationId xmlns:p14="http://schemas.microsoft.com/office/powerpoint/2010/main" val="3629607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dirty="0"/>
              <a:t>嵌入式人工智能自主学习是终极目标</a:t>
            </a:r>
            <a:endParaRPr lang="en-US" altLang="zh-CN" dirty="0"/>
          </a:p>
          <a:p>
            <a:pPr lvl="1"/>
            <a:r>
              <a:rPr lang="zh-CN" altLang="en-US" dirty="0">
                <a:latin typeface="楷体" panose="02010609060101010101" pitchFamily="49" charset="-122"/>
                <a:ea typeface="楷体" panose="02010609060101010101" pitchFamily="49" charset="-122"/>
              </a:rPr>
              <a:t>嵌入式人工智能“大脑”变聪明是分阶段进行，从机器学习进化到深度学习，再进化至自主学习。目前，仍处于机器学习及深度学习的阶段，若要达到自主学习需要解决四大关键问题。首先，是为自主机器打造一个嵌入式人工智能平台；还要提供一个能够让自主机器进行自主学习的虚拟环境，必须符合物理法则，碰撞，压力，效果都要与现实世界一样；然后再将嵌入式人工智能的“大脑”放到自主机器的框架中；最后建立虚拟世界入口</a:t>
            </a:r>
            <a:r>
              <a:rPr lang="en-US" altLang="zh-CN" dirty="0">
                <a:latin typeface="楷体" panose="02010609060101010101" pitchFamily="49" charset="-122"/>
                <a:ea typeface="楷体" panose="02010609060101010101" pitchFamily="49" charset="-122"/>
              </a:rPr>
              <a:t>(VR)</a:t>
            </a:r>
            <a:r>
              <a:rPr lang="zh-CN" altLang="en-US" dirty="0">
                <a:latin typeface="楷体" panose="02010609060101010101" pitchFamily="49" charset="-122"/>
                <a:ea typeface="楷体" panose="02010609060101010101" pitchFamily="49" charset="-122"/>
              </a:rPr>
              <a:t>。目前，</a:t>
            </a:r>
            <a:r>
              <a:rPr lang="en-US" altLang="zh-CN" dirty="0">
                <a:latin typeface="楷体" panose="02010609060101010101" pitchFamily="49" charset="-122"/>
                <a:ea typeface="楷体" panose="02010609060101010101" pitchFamily="49" charset="-122"/>
              </a:rPr>
              <a:t>NVIDIA</a:t>
            </a:r>
            <a:r>
              <a:rPr lang="zh-CN" altLang="en-US" dirty="0">
                <a:latin typeface="楷体" panose="02010609060101010101" pitchFamily="49" charset="-122"/>
                <a:ea typeface="楷体" panose="02010609060101010101" pitchFamily="49" charset="-122"/>
              </a:rPr>
              <a:t>推出自主机器处理器</a:t>
            </a:r>
            <a:r>
              <a:rPr lang="en-US" altLang="zh-CN" dirty="0">
                <a:latin typeface="楷体" panose="02010609060101010101" pitchFamily="49" charset="-122"/>
                <a:ea typeface="楷体" panose="02010609060101010101" pitchFamily="49" charset="-122"/>
              </a:rPr>
              <a:t>Xavier</a:t>
            </a:r>
            <a:r>
              <a:rPr lang="zh-CN" altLang="en-US" dirty="0">
                <a:latin typeface="楷体" panose="02010609060101010101" pitchFamily="49" charset="-122"/>
                <a:ea typeface="楷体" panose="02010609060101010101" pitchFamily="49" charset="-122"/>
              </a:rPr>
              <a:t>，就在为自主机器的商用和普及做准备工作。</a:t>
            </a:r>
            <a:endParaRPr lang="en-US" altLang="zh-CN" dirty="0">
              <a:latin typeface="楷体" panose="02010609060101010101" pitchFamily="49" charset="-122"/>
              <a:ea typeface="楷体" panose="02010609060101010101" pitchFamily="49" charset="-122"/>
            </a:endParaRPr>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的前景</a:t>
            </a:r>
          </a:p>
        </p:txBody>
      </p:sp>
    </p:spTree>
    <p:extLst>
      <p:ext uri="{BB962C8B-B14F-4D97-AF65-F5344CB8AC3E}">
        <p14:creationId xmlns:p14="http://schemas.microsoft.com/office/powerpoint/2010/main" val="297888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normAutofit lnSpcReduction="10000"/>
          </a:bodyPr>
          <a:lstStyle/>
          <a:p>
            <a:r>
              <a:rPr lang="zh-CN" altLang="en-US" b="1" dirty="0"/>
              <a:t>所谓嵌入式</a:t>
            </a:r>
            <a:r>
              <a:rPr lang="en-US" altLang="zh-CN" b="1" dirty="0"/>
              <a:t>AI</a:t>
            </a:r>
            <a:r>
              <a:rPr lang="zh-CN" altLang="en-US" b="1" dirty="0"/>
              <a:t>，就是设备无须联网通过云端数据中心进行大规模计算去实现人工智能，而是在本地计算，在不联网的情况下就可以做实时的环境感知、人机交互、决策控制。</a:t>
            </a:r>
            <a:endParaRPr lang="zh-CN" altLang="en-US" dirty="0"/>
          </a:p>
          <a:p>
            <a:pPr marL="457200" lvl="1" indent="0">
              <a:buNone/>
            </a:pPr>
            <a:r>
              <a:rPr lang="en-US" altLang="zh-CN" dirty="0">
                <a:latin typeface="楷体" panose="02010609060101010101" pitchFamily="49" charset="-122"/>
                <a:ea typeface="楷体" panose="02010609060101010101" pitchFamily="49" charset="-122"/>
              </a:rPr>
              <a:t>ARM</a:t>
            </a:r>
            <a:r>
              <a:rPr lang="zh-CN" altLang="en-US" dirty="0">
                <a:latin typeface="楷体" panose="02010609060101010101" pitchFamily="49" charset="-122"/>
                <a:ea typeface="楷体" panose="02010609060101010101" pitchFamily="49" charset="-122"/>
              </a:rPr>
              <a:t>全球执行副总裁兼大中华区总裁吴雄昂在发布会上说：“人工智能的革命是人类有史以来影响可以更深远、最广泛，对我们的生活改变最大的一个革命，这样的一个革命当中，我们需要的是什么呢？怎么样打造一个标准，让我们能更快更好的</a:t>
            </a:r>
            <a:r>
              <a:rPr lang="zh-CN" altLang="en-US" dirty="0">
                <a:solidFill>
                  <a:srgbClr val="FF0000"/>
                </a:solidFill>
                <a:latin typeface="楷体" panose="02010609060101010101" pitchFamily="49" charset="-122"/>
                <a:ea typeface="楷体" panose="02010609060101010101" pitchFamily="49" charset="-122"/>
              </a:rPr>
              <a:t>把人工智能放进每一个消费者用得起的设备里面</a:t>
            </a:r>
            <a:r>
              <a:rPr lang="zh-CN" altLang="en-US" dirty="0">
                <a:latin typeface="楷体" panose="02010609060101010101" pitchFamily="49" charset="-122"/>
                <a:ea typeface="楷体" panose="02010609060101010101" pitchFamily="49" charset="-122"/>
              </a:rPr>
              <a:t>，这是一个关键点。”吴雄昂表示，期望通过</a:t>
            </a:r>
            <a:r>
              <a:rPr lang="en-US" altLang="zh-CN" dirty="0">
                <a:latin typeface="楷体" panose="02010609060101010101" pitchFamily="49" charset="-122"/>
                <a:ea typeface="楷体" panose="02010609060101010101" pitchFamily="49" charset="-122"/>
              </a:rPr>
              <a:t>OPEN AI LAB</a:t>
            </a:r>
            <a:r>
              <a:rPr lang="zh-CN" altLang="en-US" dirty="0">
                <a:latin typeface="楷体" panose="02010609060101010101" pitchFamily="49" charset="-122"/>
                <a:ea typeface="楷体" panose="02010609060101010101" pitchFamily="49" charset="-122"/>
              </a:rPr>
              <a:t>探索新的合作模式解决产业化实验中连接芯片到应用中共性基础问题，</a:t>
            </a:r>
            <a:r>
              <a:rPr lang="zh-CN" altLang="en-US" dirty="0">
                <a:solidFill>
                  <a:srgbClr val="FF0000"/>
                </a:solidFill>
                <a:latin typeface="楷体" panose="02010609060101010101" pitchFamily="49" charset="-122"/>
                <a:ea typeface="楷体" panose="02010609060101010101" pitchFamily="49" charset="-122"/>
              </a:rPr>
              <a:t>助力嵌入式人工智能产业早日繁荣</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marL="457200" lvl="1" indent="0">
              <a:buNone/>
            </a:pPr>
            <a:r>
              <a:rPr lang="zh-CN" altLang="en-US" dirty="0">
                <a:latin typeface="楷体" panose="02010609060101010101" pitchFamily="49" charset="-122"/>
                <a:ea typeface="楷体" panose="02010609060101010101" pitchFamily="49" charset="-122"/>
              </a:rPr>
              <a:t>中科创达技术总监王璠在前段北京</a:t>
            </a:r>
            <a:r>
              <a:rPr lang="en-US" altLang="zh-CN" dirty="0">
                <a:latin typeface="楷体" panose="02010609060101010101" pitchFamily="49" charset="-122"/>
                <a:ea typeface="楷体" panose="02010609060101010101" pitchFamily="49" charset="-122"/>
              </a:rPr>
              <a:t>GMIC</a:t>
            </a:r>
            <a:r>
              <a:rPr lang="zh-CN" altLang="en-US" dirty="0">
                <a:latin typeface="楷体" panose="02010609060101010101" pitchFamily="49" charset="-122"/>
                <a:ea typeface="楷体" panose="02010609060101010101" pitchFamily="49" charset="-122"/>
              </a:rPr>
              <a:t>大会新技术演示</a:t>
            </a:r>
            <a:r>
              <a:rPr lang="en-US" altLang="zh-CN" dirty="0">
                <a:latin typeface="楷体" panose="02010609060101010101" pitchFamily="49" charset="-122"/>
                <a:ea typeface="楷体" panose="02010609060101010101" pitchFamily="49" charset="-122"/>
              </a:rPr>
              <a:t>Show</a:t>
            </a:r>
            <a:r>
              <a:rPr lang="zh-CN" altLang="en-US" dirty="0">
                <a:latin typeface="楷体" panose="02010609060101010101" pitchFamily="49" charset="-122"/>
                <a:ea typeface="楷体" panose="02010609060101010101" pitchFamily="49" charset="-122"/>
              </a:rPr>
              <a:t>上，向外界展示了中科创达在嵌入式人工智能方面所做的工作。这位百度出身的</a:t>
            </a:r>
            <a:r>
              <a:rPr lang="en-US" altLang="zh-CN" dirty="0">
                <a:latin typeface="楷体" panose="02010609060101010101" pitchFamily="49" charset="-122"/>
                <a:ea typeface="楷体" panose="02010609060101010101" pitchFamily="49" charset="-122"/>
              </a:rPr>
              <a:t>90</a:t>
            </a:r>
            <a:r>
              <a:rPr lang="zh-CN" altLang="en-US" dirty="0">
                <a:latin typeface="楷体" panose="02010609060101010101" pitchFamily="49" charset="-122"/>
                <a:ea typeface="楷体" panose="02010609060101010101" pitchFamily="49" charset="-122"/>
              </a:rPr>
              <a:t>后的技术总监，目前带领着一支</a:t>
            </a:r>
            <a:r>
              <a:rPr lang="en-US" altLang="zh-CN" dirty="0">
                <a:latin typeface="楷体" panose="02010609060101010101" pitchFamily="49" charset="-122"/>
                <a:ea typeface="楷体" panose="02010609060101010101" pitchFamily="49" charset="-122"/>
              </a:rPr>
              <a:t>30</a:t>
            </a:r>
            <a:r>
              <a:rPr lang="zh-CN" altLang="en-US" dirty="0">
                <a:latin typeface="楷体" panose="02010609060101010101" pitchFamily="49" charset="-122"/>
                <a:ea typeface="楷体" panose="02010609060101010101" pitchFamily="49" charset="-122"/>
              </a:rPr>
              <a:t>人的 </a:t>
            </a:r>
            <a:r>
              <a:rPr lang="en-US" altLang="zh-CN" dirty="0" err="1">
                <a:latin typeface="楷体" panose="02010609060101010101" pitchFamily="49" charset="-122"/>
                <a:ea typeface="楷体" panose="02010609060101010101" pitchFamily="49" charset="-122"/>
              </a:rPr>
              <a:t>ThunderView</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技术团队专注于嵌入式</a:t>
            </a:r>
            <a:r>
              <a:rPr lang="en-US" altLang="zh-CN" dirty="0">
                <a:latin typeface="楷体" panose="02010609060101010101" pitchFamily="49" charset="-122"/>
                <a:ea typeface="楷体" panose="02010609060101010101" pitchFamily="49" charset="-122"/>
              </a:rPr>
              <a:t>AI</a:t>
            </a:r>
            <a:r>
              <a:rPr lang="zh-CN" altLang="en-US" dirty="0">
                <a:latin typeface="楷体" panose="02010609060101010101" pitchFamily="49" charset="-122"/>
                <a:ea typeface="楷体" panose="02010609060101010101" pitchFamily="49" charset="-122"/>
              </a:rPr>
              <a:t>的算法研究。他说：“我们现在做的工作是</a:t>
            </a:r>
            <a:r>
              <a:rPr lang="zh-CN" altLang="en-US" dirty="0">
                <a:solidFill>
                  <a:srgbClr val="FF0000"/>
                </a:solidFill>
                <a:latin typeface="楷体" panose="02010609060101010101" pitchFamily="49" charset="-122"/>
                <a:ea typeface="楷体" panose="02010609060101010101" pitchFamily="49" charset="-122"/>
              </a:rPr>
              <a:t>将深度学习放在嵌入式设备上</a:t>
            </a:r>
            <a:r>
              <a:rPr lang="zh-CN" altLang="en-US" dirty="0">
                <a:latin typeface="楷体" panose="02010609060101010101" pitchFamily="49" charset="-122"/>
                <a:ea typeface="楷体" panose="02010609060101010101" pitchFamily="49" charset="-122"/>
              </a:rPr>
              <a:t>。”</a:t>
            </a:r>
          </a:p>
        </p:txBody>
      </p:sp>
      <p:sp>
        <p:nvSpPr>
          <p:cNvPr id="3" name="标题 2"/>
          <p:cNvSpPr>
            <a:spLocks noGrp="1"/>
          </p:cNvSpPr>
          <p:nvPr>
            <p:ph type="title"/>
          </p:nvPr>
        </p:nvSpPr>
        <p:spPr/>
        <p:txBody>
          <a:bodyPr/>
          <a:lstStyle/>
          <a:p>
            <a:r>
              <a:rPr lang="zh-CN" altLang="en-US" dirty="0"/>
              <a:t>什么是嵌入式人工智能</a:t>
            </a:r>
          </a:p>
        </p:txBody>
      </p:sp>
    </p:spTree>
    <p:extLst>
      <p:ext uri="{BB962C8B-B14F-4D97-AF65-F5344CB8AC3E}">
        <p14:creationId xmlns:p14="http://schemas.microsoft.com/office/powerpoint/2010/main" val="1482828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lstStyle/>
          <a:p>
            <a:pPr>
              <a:lnSpc>
                <a:spcPct val="150000"/>
              </a:lnSpc>
            </a:pPr>
            <a:r>
              <a:rPr lang="zh-CN" altLang="en-US" dirty="0"/>
              <a:t>本地处理数据，数据没有上传云端的过程，就可以保证用户的信息安全，免除不必要的麻烦，如智能家居。</a:t>
            </a:r>
            <a:endParaRPr lang="en-US" altLang="zh-CN" dirty="0"/>
          </a:p>
          <a:p>
            <a:pPr>
              <a:lnSpc>
                <a:spcPct val="150000"/>
              </a:lnSpc>
            </a:pPr>
            <a:r>
              <a:rPr lang="zh-CN" altLang="en-US" dirty="0"/>
              <a:t>适用于对「实时处理」有高要求的场景中，如无人驾驶。</a:t>
            </a:r>
            <a:endParaRPr lang="en-US" altLang="zh-CN" dirty="0"/>
          </a:p>
          <a:p>
            <a:pPr marL="457200" lvl="1" indent="0">
              <a:lnSpc>
                <a:spcPct val="150000"/>
              </a:lnSpc>
              <a:buNone/>
            </a:pPr>
            <a:r>
              <a:rPr lang="zh-CN" altLang="en-US" dirty="0">
                <a:latin typeface="楷体" panose="02010609060101010101" pitchFamily="49" charset="-122"/>
                <a:ea typeface="楷体" panose="02010609060101010101" pitchFamily="49" charset="-122"/>
              </a:rPr>
              <a:t>比如这在汽车上面，就是一个很大的一个应用场景</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不可能前面有小孩子突然横穿马路，你还要把数据传上数据中心，处理完了以后再传回来，这是不可想象的。所以一定要本地计算，要实时处理没有延迟。</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t>现在采用的方式是</a:t>
            </a:r>
            <a:r>
              <a:rPr lang="en-US" altLang="zh-CN" dirty="0"/>
              <a:t>, </a:t>
            </a:r>
            <a:r>
              <a:rPr lang="zh-CN" altLang="en-US" dirty="0"/>
              <a:t>用</a:t>
            </a:r>
            <a:r>
              <a:rPr lang="en-US" altLang="zh-CN" dirty="0"/>
              <a:t>TPU/GPU</a:t>
            </a:r>
            <a:r>
              <a:rPr lang="zh-CN" altLang="en-US" dirty="0"/>
              <a:t>在云端完成模型训练</a:t>
            </a:r>
            <a:r>
              <a:rPr lang="en-US" altLang="zh-CN" dirty="0"/>
              <a:t>, </a:t>
            </a:r>
            <a:r>
              <a:rPr lang="zh-CN" altLang="en-US" dirty="0"/>
              <a:t>得到模型参数</a:t>
            </a:r>
            <a:r>
              <a:rPr lang="en-US" altLang="zh-CN" dirty="0"/>
              <a:t>; </a:t>
            </a:r>
            <a:r>
              <a:rPr lang="zh-CN" altLang="en-US" dirty="0"/>
              <a:t>然后以嵌入式的方式</a:t>
            </a:r>
            <a:r>
              <a:rPr lang="en-US" altLang="zh-CN" dirty="0"/>
              <a:t>, </a:t>
            </a:r>
            <a:r>
              <a:rPr lang="zh-CN" altLang="en-US" dirty="0"/>
              <a:t>放到移动端</a:t>
            </a:r>
            <a:r>
              <a:rPr lang="en-US" altLang="zh-CN" dirty="0"/>
              <a:t>, </a:t>
            </a:r>
            <a:r>
              <a:rPr lang="zh-CN" altLang="en-US" dirty="0"/>
              <a:t>实现人工智能的应用。</a:t>
            </a:r>
            <a:endParaRPr lang="en-US" altLang="zh-CN" dirty="0"/>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 </a:t>
            </a:r>
            <a:r>
              <a:rPr lang="en-US" altLang="zh-CN" dirty="0"/>
              <a:t>VS </a:t>
            </a:r>
            <a:r>
              <a:rPr lang="zh-CN" altLang="en-US" dirty="0"/>
              <a:t>云端</a:t>
            </a:r>
            <a:r>
              <a:rPr lang="en-US" altLang="zh-CN" dirty="0"/>
              <a:t>AI</a:t>
            </a:r>
            <a:endParaRPr lang="zh-CN" altLang="en-US" dirty="0"/>
          </a:p>
        </p:txBody>
      </p:sp>
    </p:spTree>
    <p:extLst>
      <p:ext uri="{BB962C8B-B14F-4D97-AF65-F5344CB8AC3E}">
        <p14:creationId xmlns:p14="http://schemas.microsoft.com/office/powerpoint/2010/main" val="425666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normAutofit fontScale="92500" lnSpcReduction="20000"/>
          </a:bodyPr>
          <a:lstStyle/>
          <a:p>
            <a:r>
              <a:rPr lang="zh-CN" altLang="en-US" dirty="0">
                <a:solidFill>
                  <a:srgbClr val="000000"/>
                </a:solidFill>
                <a:latin typeface="+mj-ea"/>
              </a:rPr>
              <a:t>从技术角度看，深度学习实际上是一类多层大规模人工神经网络。它模仿生物神经网络而构建，由若干人工神经元结点互联而成。神经元之间通过突触两两连接，突触记录了神经元间联系的权值强弱。</a:t>
            </a:r>
          </a:p>
          <a:p>
            <a:r>
              <a:rPr lang="zh-CN" altLang="en-US" dirty="0">
                <a:solidFill>
                  <a:srgbClr val="000000"/>
                </a:solidFill>
                <a:latin typeface="+mj-ea"/>
              </a:rPr>
              <a:t>每个神经元可抽象为一个激励函数，该函数的输入由与其相连的神经元的输出以及连接神经元的突触共同决定。为了表达特定的知识，使用者通常需要（通过某些特定的算法）调整人工神经网络中突触的取值、网络的拓扑结构等。该过程称为“学习”。在学习之后，人工神经网络可通过习得的知识来解决特定的问题。</a:t>
            </a:r>
          </a:p>
          <a:p>
            <a:r>
              <a:rPr lang="zh-CN" altLang="en-US" dirty="0">
                <a:solidFill>
                  <a:srgbClr val="000000"/>
                </a:solidFill>
                <a:latin typeface="+mj-ea"/>
              </a:rPr>
              <a:t>由于深度学习的基本操作是神经元和突触的处理，而传统的处理器指令集（包括</a:t>
            </a:r>
            <a:r>
              <a:rPr lang="en-US" altLang="zh-CN" dirty="0">
                <a:solidFill>
                  <a:srgbClr val="000000"/>
                </a:solidFill>
                <a:latin typeface="+mj-ea"/>
              </a:rPr>
              <a:t>x86</a:t>
            </a:r>
            <a:r>
              <a:rPr lang="zh-CN" altLang="en-US" dirty="0">
                <a:solidFill>
                  <a:srgbClr val="000000"/>
                </a:solidFill>
                <a:latin typeface="+mj-ea"/>
              </a:rPr>
              <a:t>和</a:t>
            </a:r>
            <a:r>
              <a:rPr lang="en-US" altLang="zh-CN" dirty="0">
                <a:solidFill>
                  <a:srgbClr val="000000"/>
                </a:solidFill>
                <a:latin typeface="+mj-ea"/>
              </a:rPr>
              <a:t>ARM</a:t>
            </a:r>
            <a:r>
              <a:rPr lang="zh-CN" altLang="en-US" dirty="0">
                <a:solidFill>
                  <a:srgbClr val="000000"/>
                </a:solidFill>
                <a:latin typeface="+mj-ea"/>
              </a:rPr>
              <a:t>等）是为了进行通用计算发展起来的，其基本操作为算术操作（加减乘除）和逻辑操作（与或非），往往需要数百甚至上千条指令才能完成一个神经元的处理，深度学习的处理效率不高。因此谷歌甚至需要使用上万个</a:t>
            </a:r>
            <a:r>
              <a:rPr lang="en-US" altLang="zh-CN" dirty="0">
                <a:solidFill>
                  <a:srgbClr val="000000"/>
                </a:solidFill>
                <a:latin typeface="+mj-ea"/>
              </a:rPr>
              <a:t>x86 CPU</a:t>
            </a:r>
            <a:r>
              <a:rPr lang="zh-CN" altLang="en-US" dirty="0">
                <a:solidFill>
                  <a:srgbClr val="000000"/>
                </a:solidFill>
                <a:latin typeface="+mj-ea"/>
              </a:rPr>
              <a:t>核运行</a:t>
            </a:r>
            <a:r>
              <a:rPr lang="en-US" altLang="zh-CN" dirty="0">
                <a:solidFill>
                  <a:srgbClr val="000000"/>
                </a:solidFill>
                <a:latin typeface="+mj-ea"/>
              </a:rPr>
              <a:t>7</a:t>
            </a:r>
            <a:r>
              <a:rPr lang="zh-CN" altLang="en-US" dirty="0">
                <a:solidFill>
                  <a:srgbClr val="000000"/>
                </a:solidFill>
                <a:latin typeface="+mj-ea"/>
              </a:rPr>
              <a:t>天来训练一个识别猫脸的深度学习神经网络。因此，传统的处理器（包括</a:t>
            </a:r>
            <a:r>
              <a:rPr lang="en-US" altLang="zh-CN" dirty="0">
                <a:solidFill>
                  <a:srgbClr val="000000"/>
                </a:solidFill>
                <a:latin typeface="+mj-ea"/>
              </a:rPr>
              <a:t>x86</a:t>
            </a:r>
            <a:r>
              <a:rPr lang="zh-CN" altLang="en-US" dirty="0">
                <a:solidFill>
                  <a:srgbClr val="000000"/>
                </a:solidFill>
                <a:latin typeface="+mj-ea"/>
              </a:rPr>
              <a:t>和</a:t>
            </a:r>
            <a:r>
              <a:rPr lang="en-US" altLang="zh-CN" dirty="0">
                <a:solidFill>
                  <a:srgbClr val="000000"/>
                </a:solidFill>
                <a:latin typeface="+mj-ea"/>
              </a:rPr>
              <a:t>ARM</a:t>
            </a:r>
            <a:r>
              <a:rPr lang="zh-CN" altLang="en-US" dirty="0">
                <a:solidFill>
                  <a:srgbClr val="000000"/>
                </a:solidFill>
                <a:latin typeface="+mj-ea"/>
              </a:rPr>
              <a:t>芯片等）用于深度学习的处理效率不高，这时就必须另辟蹊径</a:t>
            </a:r>
            <a:r>
              <a:rPr lang="en-US" altLang="zh-CN" dirty="0">
                <a:solidFill>
                  <a:srgbClr val="000000"/>
                </a:solidFill>
                <a:latin typeface="+mj-ea"/>
              </a:rPr>
              <a:t>——</a:t>
            </a:r>
            <a:r>
              <a:rPr lang="zh-CN" altLang="en-US" dirty="0">
                <a:solidFill>
                  <a:srgbClr val="000000"/>
                </a:solidFill>
                <a:latin typeface="+mj-ea"/>
              </a:rPr>
              <a:t>突破经典的冯</a:t>
            </a:r>
            <a:r>
              <a:rPr lang="en-US" altLang="zh-CN" dirty="0">
                <a:solidFill>
                  <a:srgbClr val="000000"/>
                </a:solidFill>
                <a:latin typeface="+mj-ea"/>
              </a:rPr>
              <a:t>·</a:t>
            </a:r>
            <a:r>
              <a:rPr lang="zh-CN" altLang="en-US" dirty="0">
                <a:solidFill>
                  <a:srgbClr val="000000"/>
                </a:solidFill>
                <a:latin typeface="+mj-ea"/>
              </a:rPr>
              <a:t>诺伊曼结构。</a:t>
            </a:r>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产生的原因</a:t>
            </a:r>
          </a:p>
        </p:txBody>
      </p:sp>
    </p:spTree>
    <p:extLst>
      <p:ext uri="{BB962C8B-B14F-4D97-AF65-F5344CB8AC3E}">
        <p14:creationId xmlns:p14="http://schemas.microsoft.com/office/powerpoint/2010/main" val="1557075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8397BADD-2528-46ED-BFC0-837E369CBF62}"/>
              </a:ext>
            </a:extLst>
          </p:cNvPr>
          <p:cNvPicPr>
            <a:picLocks noGrp="1" noChangeAspect="1"/>
          </p:cNvPicPr>
          <p:nvPr>
            <p:ph sz="quarter" idx="10"/>
          </p:nvPr>
        </p:nvPicPr>
        <p:blipFill>
          <a:blip r:embed="rId2"/>
          <a:stretch>
            <a:fillRect/>
          </a:stretch>
        </p:blipFill>
        <p:spPr>
          <a:xfrm>
            <a:off x="1592283" y="1548460"/>
            <a:ext cx="5669652" cy="3133040"/>
          </a:xfrm>
          <a:prstGeom prst="rect">
            <a:avLst/>
          </a:prstGeom>
        </p:spPr>
      </p:pic>
      <p:sp>
        <p:nvSpPr>
          <p:cNvPr id="3" name="标题 2"/>
          <p:cNvSpPr>
            <a:spLocks noGrp="1"/>
          </p:cNvSpPr>
          <p:nvPr>
            <p:ph type="title"/>
          </p:nvPr>
        </p:nvSpPr>
        <p:spPr/>
        <p:txBody>
          <a:bodyPr/>
          <a:lstStyle/>
          <a:p>
            <a:r>
              <a:rPr lang="zh-CN" altLang="en-US" dirty="0"/>
              <a:t>嵌入式</a:t>
            </a:r>
            <a:r>
              <a:rPr lang="en-US" altLang="zh-CN" dirty="0"/>
              <a:t>AI</a:t>
            </a:r>
            <a:r>
              <a:rPr lang="zh-CN" altLang="en-US" dirty="0"/>
              <a:t>产生的原因</a:t>
            </a:r>
          </a:p>
        </p:txBody>
      </p:sp>
      <p:sp>
        <p:nvSpPr>
          <p:cNvPr id="6" name="矩形 5">
            <a:extLst>
              <a:ext uri="{FF2B5EF4-FFF2-40B4-BE49-F238E27FC236}">
                <a16:creationId xmlns:a16="http://schemas.microsoft.com/office/drawing/2014/main" id="{C8B5B2AF-E22C-42E6-8374-74897A5370D1}"/>
              </a:ext>
            </a:extLst>
          </p:cNvPr>
          <p:cNvSpPr/>
          <p:nvPr/>
        </p:nvSpPr>
        <p:spPr>
          <a:xfrm>
            <a:off x="284087" y="4729561"/>
            <a:ext cx="8984202" cy="2308324"/>
          </a:xfrm>
          <a:prstGeom prst="rect">
            <a:avLst/>
          </a:prstGeom>
        </p:spPr>
        <p:txBody>
          <a:bodyPr wrap="square">
            <a:spAutoFit/>
          </a:bodyPr>
          <a:lstStyle/>
          <a:p>
            <a:r>
              <a:rPr lang="zh-CN" altLang="en-US" dirty="0">
                <a:solidFill>
                  <a:srgbClr val="2B2B2B"/>
                </a:solidFill>
                <a:latin typeface="SimSun" panose="02010600030101010101" pitchFamily="2" charset="-122"/>
                <a:ea typeface="SimSun" panose="02010600030101010101" pitchFamily="2" charset="-122"/>
              </a:rPr>
              <a:t>传统计算机软件是程序员根据所需要实现的功能原理编程，输入至计算机运行即可，其计算过程主要体现在执行指令这个环节。而深度学习的人工神经网络算法包含了两个计算过程：</a:t>
            </a:r>
          </a:p>
          <a:p>
            <a:r>
              <a:rPr lang="en-US" altLang="zh-CN" dirty="0">
                <a:solidFill>
                  <a:srgbClr val="2B2B2B"/>
                </a:solidFill>
                <a:latin typeface="SimSun" panose="02010600030101010101" pitchFamily="2" charset="-122"/>
                <a:ea typeface="SimSun" panose="02010600030101010101" pitchFamily="2" charset="-122"/>
              </a:rPr>
              <a:t>1</a:t>
            </a:r>
            <a:r>
              <a:rPr lang="zh-CN" altLang="en-US" dirty="0">
                <a:solidFill>
                  <a:srgbClr val="2B2B2B"/>
                </a:solidFill>
                <a:latin typeface="SimSun" panose="02010600030101010101" pitchFamily="2" charset="-122"/>
                <a:ea typeface="SimSun" panose="02010600030101010101" pitchFamily="2" charset="-122"/>
              </a:rPr>
              <a:t>、用已有的样本数据去训练人工神经网络</a:t>
            </a:r>
            <a:r>
              <a:rPr lang="en-US" altLang="zh-CN" dirty="0">
                <a:solidFill>
                  <a:srgbClr val="2B2B2B"/>
                </a:solidFill>
                <a:latin typeface="SimSun" panose="02010600030101010101" pitchFamily="2" charset="-122"/>
                <a:ea typeface="SimSun" panose="02010600030101010101" pitchFamily="2" charset="-122"/>
              </a:rPr>
              <a:t>;</a:t>
            </a:r>
          </a:p>
          <a:p>
            <a:r>
              <a:rPr lang="en-US" altLang="zh-CN" dirty="0">
                <a:solidFill>
                  <a:srgbClr val="2B2B2B"/>
                </a:solidFill>
                <a:latin typeface="SimSun" panose="02010600030101010101" pitchFamily="2" charset="-122"/>
                <a:ea typeface="SimSun" panose="02010600030101010101" pitchFamily="2" charset="-122"/>
              </a:rPr>
              <a:t>2</a:t>
            </a:r>
            <a:r>
              <a:rPr lang="zh-CN" altLang="en-US" dirty="0">
                <a:solidFill>
                  <a:srgbClr val="2B2B2B"/>
                </a:solidFill>
                <a:latin typeface="SimSun" panose="02010600030101010101" pitchFamily="2" charset="-122"/>
                <a:ea typeface="SimSun" panose="02010600030101010101" pitchFamily="2" charset="-122"/>
              </a:rPr>
              <a:t>、用训练好的人工神经网络去运行其它数据。 </a:t>
            </a:r>
            <a:endParaRPr lang="en-US" altLang="zh-CN" dirty="0">
              <a:solidFill>
                <a:srgbClr val="2B2B2B"/>
              </a:solidFill>
              <a:latin typeface="SimSun" panose="02010600030101010101" pitchFamily="2" charset="-122"/>
              <a:ea typeface="SimSun" panose="02010600030101010101" pitchFamily="2" charset="-122"/>
            </a:endParaRPr>
          </a:p>
          <a:p>
            <a:r>
              <a:rPr lang="zh-CN" altLang="en-US" dirty="0">
                <a:solidFill>
                  <a:srgbClr val="2B2B2B"/>
                </a:solidFill>
                <a:latin typeface="SimSun" panose="02010600030101010101" pitchFamily="2" charset="-122"/>
                <a:ea typeface="SimSun" panose="02010600030101010101" pitchFamily="2" charset="-122"/>
              </a:rPr>
              <a:t>这种差别提升了对训练数据量和并行计算能力的需求，降低了对人工理解功能原理的要求。</a:t>
            </a:r>
            <a:endParaRPr lang="en-US" altLang="zh-CN" dirty="0">
              <a:solidFill>
                <a:srgbClr val="2B2B2B"/>
              </a:solidFill>
              <a:latin typeface="SimSun" panose="02010600030101010101" pitchFamily="2" charset="-122"/>
              <a:ea typeface="SimSun" panose="02010600030101010101" pitchFamily="2" charset="-122"/>
            </a:endParaRPr>
          </a:p>
          <a:p>
            <a:endParaRPr lang="zh-CN" altLang="en-US" b="0" i="0" dirty="0">
              <a:solidFill>
                <a:srgbClr val="2B2B2B"/>
              </a:solidFill>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82774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a:t>
            </a:r>
            <a:r>
              <a:rPr lang="en-US" altLang="zh-CN" dirty="0"/>
              <a:t>AI</a:t>
            </a:r>
            <a:r>
              <a:rPr lang="zh-CN" altLang="en-US" dirty="0"/>
              <a:t>产生的原因</a:t>
            </a:r>
          </a:p>
        </p:txBody>
      </p:sp>
      <p:sp>
        <p:nvSpPr>
          <p:cNvPr id="6" name="矩形 5">
            <a:extLst>
              <a:ext uri="{FF2B5EF4-FFF2-40B4-BE49-F238E27FC236}">
                <a16:creationId xmlns:a16="http://schemas.microsoft.com/office/drawing/2014/main" id="{C8B5B2AF-E22C-42E6-8374-74897A5370D1}"/>
              </a:ext>
            </a:extLst>
          </p:cNvPr>
          <p:cNvSpPr/>
          <p:nvPr/>
        </p:nvSpPr>
        <p:spPr>
          <a:xfrm>
            <a:off x="188004" y="1933095"/>
            <a:ext cx="8984202" cy="3139321"/>
          </a:xfrm>
          <a:prstGeom prst="rect">
            <a:avLst/>
          </a:prstGeom>
        </p:spPr>
        <p:txBody>
          <a:bodyPr wrap="square">
            <a:spAutoFit/>
          </a:bodyPr>
          <a:lstStyle/>
          <a:p>
            <a:pPr marL="285750" indent="-285750">
              <a:buFont typeface="Arial" panose="020B0604020202020204" pitchFamily="34" charset="0"/>
              <a:buChar char="•"/>
            </a:pPr>
            <a:r>
              <a:rPr lang="zh-CN" altLang="en-US" dirty="0"/>
              <a:t>我们从</a:t>
            </a:r>
            <a:r>
              <a:rPr lang="en-US" altLang="zh-CN" dirty="0"/>
              <a:t>CPU </a:t>
            </a:r>
            <a:r>
              <a:rPr lang="zh-CN" altLang="en-US" dirty="0"/>
              <a:t>的内部结构可以看到：实质上仅单独的 </a:t>
            </a:r>
            <a:r>
              <a:rPr lang="en-US" altLang="zh-CN" dirty="0"/>
              <a:t>ALU </a:t>
            </a:r>
            <a:r>
              <a:rPr lang="zh-CN" altLang="en-US" dirty="0"/>
              <a:t>模块</a:t>
            </a:r>
            <a:r>
              <a:rPr lang="en-US" altLang="zh-CN" dirty="0"/>
              <a:t>(</a:t>
            </a:r>
            <a:r>
              <a:rPr lang="zh-CN" altLang="en-US" dirty="0"/>
              <a:t>逻辑运算单元</a:t>
            </a:r>
            <a:r>
              <a:rPr lang="en-US" altLang="zh-CN" dirty="0"/>
              <a:t>)</a:t>
            </a:r>
            <a:r>
              <a:rPr lang="zh-CN" altLang="en-US" dirty="0"/>
              <a:t>是用来完成指令数据计算的，其他各个模块的存在都是为了保证指令能够一条接一条的有序执行。这种通用性结构对于传统的编程计算模式非常适合，同时可以通过提升</a:t>
            </a:r>
            <a:r>
              <a:rPr lang="en-US" altLang="zh-CN" dirty="0"/>
              <a:t>CPU </a:t>
            </a:r>
            <a:r>
              <a:rPr lang="zh-CN" altLang="en-US" dirty="0"/>
              <a:t>主频</a:t>
            </a:r>
            <a:r>
              <a:rPr lang="en-US" altLang="zh-CN" dirty="0"/>
              <a:t>(</a:t>
            </a:r>
            <a:r>
              <a:rPr lang="zh-CN" altLang="en-US" dirty="0"/>
              <a:t>提升单位时间执行指令速度</a:t>
            </a:r>
            <a:r>
              <a:rPr lang="en-US" altLang="zh-CN" dirty="0"/>
              <a:t>)</a:t>
            </a:r>
            <a:r>
              <a:rPr lang="zh-CN" altLang="en-US" dirty="0"/>
              <a:t>来提升计算速度。</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但对于并不需要太多的程序指令，却需要海量数据运算的深度学习的计算需求，这种结构就显得非常笨拙。尤其是在目前功耗限制下无法通过提升</a:t>
            </a:r>
            <a:r>
              <a:rPr lang="en-US" altLang="zh-CN" dirty="0"/>
              <a:t>CPU </a:t>
            </a:r>
            <a:r>
              <a:rPr lang="zh-CN" altLang="en-US" dirty="0"/>
              <a:t>主频来加快指令执行速度，这种矛盾愈发不可调和。因此，深度学习需要更适应此类算法的新的底层硬件来加速计算过程，也就是说，新的硬件对我们加速深度学习发挥着非常重要的作用。</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嵌入式</a:t>
            </a:r>
            <a:r>
              <a:rPr lang="en-US" altLang="zh-CN" dirty="0"/>
              <a:t>AI</a:t>
            </a:r>
            <a:r>
              <a:rPr lang="zh-CN" altLang="en-US" dirty="0"/>
              <a:t>由此诞生。</a:t>
            </a:r>
            <a:endParaRPr lang="en-US" altLang="zh-CN" dirty="0"/>
          </a:p>
        </p:txBody>
      </p:sp>
    </p:spTree>
    <p:extLst>
      <p:ext uri="{BB962C8B-B14F-4D97-AF65-F5344CB8AC3E}">
        <p14:creationId xmlns:p14="http://schemas.microsoft.com/office/powerpoint/2010/main" val="1160538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normAutofit lnSpcReduction="10000"/>
          </a:bodyPr>
          <a:lstStyle/>
          <a:p>
            <a:r>
              <a:rPr lang="zh-CN" altLang="en-US" dirty="0"/>
              <a:t>第一，三年前，人工智能这些算法从精度、鲁棒性（保证在异常和危险情况下系统不死机、不崩溃的能力）等方面都没有达到今天可以做消费级的产品的程度，但是现在这些算法的精度确实已经很高了。</a:t>
            </a:r>
          </a:p>
          <a:p>
            <a:r>
              <a:rPr lang="zh-CN" altLang="en-US" dirty="0"/>
              <a:t>第二，如果没有手机的相关技术带来的变革，我们今天还不可能在这么小的体积实现这么强的运算资源，手机一年能卖十几亿台，使得所有器件的成本非常低，</a:t>
            </a:r>
            <a:r>
              <a:rPr lang="en-US" altLang="zh-CN" dirty="0"/>
              <a:t>APU </a:t>
            </a:r>
            <a:r>
              <a:rPr lang="zh-CN" altLang="en-US" dirty="0"/>
              <a:t>的处理能力很强。</a:t>
            </a:r>
            <a:endParaRPr lang="en-US" altLang="zh-CN" dirty="0"/>
          </a:p>
          <a:p>
            <a:r>
              <a:rPr lang="zh-CN" altLang="en-US" dirty="0"/>
              <a:t>第三，深度学习在移动端的普及。</a:t>
            </a:r>
            <a:endParaRPr lang="en-US" altLang="zh-CN" dirty="0"/>
          </a:p>
          <a:p>
            <a:pPr lvl="1">
              <a:buFont typeface="Wingdings" panose="05000000000000000000" pitchFamily="2" charset="2"/>
              <a:buChar char="Ø"/>
            </a:pPr>
            <a:r>
              <a:rPr lang="en-US" altLang="zh-CN" dirty="0">
                <a:latin typeface="楷体" panose="02010609060101010101" pitchFamily="49" charset="-122"/>
                <a:ea typeface="楷体" panose="02010609060101010101" pitchFamily="49" charset="-122"/>
              </a:rPr>
              <a:t>Facebook </a:t>
            </a:r>
            <a:r>
              <a:rPr lang="zh-CN" altLang="en-US" dirty="0">
                <a:latin typeface="楷体" panose="02010609060101010101" pitchFamily="49" charset="-122"/>
                <a:ea typeface="楷体" panose="02010609060101010101" pitchFamily="49" charset="-122"/>
              </a:rPr>
              <a:t>在 </a:t>
            </a:r>
            <a:r>
              <a:rPr lang="en-US" altLang="zh-CN" dirty="0">
                <a:latin typeface="楷体" panose="02010609060101010101" pitchFamily="49" charset="-122"/>
                <a:ea typeface="楷体" panose="02010609060101010101" pitchFamily="49" charset="-122"/>
              </a:rPr>
              <a:t>2016 </a:t>
            </a:r>
            <a:r>
              <a:rPr lang="zh-CN" altLang="en-US" dirty="0">
                <a:latin typeface="楷体" panose="02010609060101010101" pitchFamily="49" charset="-122"/>
                <a:ea typeface="楷体" panose="02010609060101010101" pitchFamily="49" charset="-122"/>
              </a:rPr>
              <a:t>年的时候发布了 </a:t>
            </a:r>
            <a:r>
              <a:rPr lang="en-US" altLang="zh-CN" dirty="0">
                <a:latin typeface="楷体" panose="02010609060101010101" pitchFamily="49" charset="-122"/>
                <a:ea typeface="楷体" panose="02010609060101010101" pitchFamily="49" charset="-122"/>
              </a:rPr>
              <a:t>Caffe2go</a:t>
            </a:r>
            <a:r>
              <a:rPr lang="zh-CN" altLang="en-US" dirty="0">
                <a:latin typeface="楷体" panose="02010609060101010101" pitchFamily="49" charset="-122"/>
                <a:ea typeface="楷体" panose="02010609060101010101" pitchFamily="49" charset="-122"/>
              </a:rPr>
              <a:t>，移动端的深度学习库</a:t>
            </a:r>
          </a:p>
          <a:p>
            <a:pPr lvl="1">
              <a:buFont typeface="Wingdings" panose="05000000000000000000" pitchFamily="2" charset="2"/>
              <a:buChar char="Ø"/>
            </a:pPr>
            <a:r>
              <a:rPr lang="en-US" altLang="zh-CN" dirty="0">
                <a:latin typeface="楷体" panose="02010609060101010101" pitchFamily="49" charset="-122"/>
                <a:ea typeface="楷体" panose="02010609060101010101" pitchFamily="49" charset="-122"/>
              </a:rPr>
              <a:t>2017</a:t>
            </a:r>
            <a:r>
              <a:rPr lang="zh-CN" altLang="en-US" dirty="0">
                <a:latin typeface="楷体" panose="02010609060101010101" pitchFamily="49" charset="-122"/>
                <a:ea typeface="楷体" panose="02010609060101010101" pitchFamily="49" charset="-122"/>
              </a:rPr>
              <a:t>年 </a:t>
            </a:r>
            <a:r>
              <a:rPr lang="en-US" altLang="zh-CN" dirty="0">
                <a:latin typeface="楷体" panose="02010609060101010101" pitchFamily="49" charset="-122"/>
                <a:ea typeface="楷体" panose="02010609060101010101" pitchFamily="49" charset="-122"/>
              </a:rPr>
              <a:t>Google IO </a:t>
            </a:r>
            <a:r>
              <a:rPr lang="zh-CN" altLang="en-US" dirty="0">
                <a:latin typeface="楷体" panose="02010609060101010101" pitchFamily="49" charset="-122"/>
                <a:ea typeface="楷体" panose="02010609060101010101" pitchFamily="49" charset="-122"/>
              </a:rPr>
              <a:t>上面发布了 </a:t>
            </a:r>
            <a:r>
              <a:rPr lang="en-US" altLang="zh-CN" dirty="0">
                <a:latin typeface="楷体" panose="02010609060101010101" pitchFamily="49" charset="-122"/>
                <a:ea typeface="楷体" panose="02010609060101010101" pitchFamily="49" charset="-122"/>
              </a:rPr>
              <a:t>TensorFlow Lite</a:t>
            </a:r>
            <a:r>
              <a:rPr lang="zh-CN" altLang="en-US" dirty="0">
                <a:latin typeface="楷体" panose="02010609060101010101" pitchFamily="49" charset="-122"/>
                <a:ea typeface="楷体" panose="02010609060101010101" pitchFamily="49" charset="-122"/>
              </a:rPr>
              <a:t>，移动端的神经网络库</a:t>
            </a:r>
          </a:p>
          <a:p>
            <a:pPr lvl="1">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腾讯优图开源了 </a:t>
            </a:r>
            <a:r>
              <a:rPr lang="en-US" altLang="zh-CN" dirty="0" err="1">
                <a:latin typeface="楷体" panose="02010609060101010101" pitchFamily="49" charset="-122"/>
                <a:ea typeface="楷体" panose="02010609060101010101" pitchFamily="49" charset="-122"/>
              </a:rPr>
              <a:t>ncnn</a:t>
            </a:r>
            <a:r>
              <a:rPr lang="zh-CN" altLang="en-US" dirty="0">
                <a:latin typeface="楷体" panose="02010609060101010101" pitchFamily="49" charset="-122"/>
                <a:ea typeface="楷体" panose="02010609060101010101" pitchFamily="49" charset="-122"/>
              </a:rPr>
              <a:t>，实现深度神经网络在移动端的落地</a:t>
            </a:r>
            <a:endParaRPr lang="en-US" altLang="zh-CN" dirty="0"/>
          </a:p>
          <a:p>
            <a:r>
              <a:rPr lang="zh-CN" altLang="en-US" dirty="0"/>
              <a:t>第四，嵌入式 </a:t>
            </a:r>
            <a:r>
              <a:rPr lang="en-US" altLang="zh-CN" dirty="0"/>
              <a:t>AI </a:t>
            </a:r>
            <a:r>
              <a:rPr lang="zh-CN" altLang="en-US" dirty="0"/>
              <a:t>具有较大商业价值</a:t>
            </a:r>
            <a:r>
              <a:rPr lang="en-US" altLang="zh-CN" dirty="0"/>
              <a:t>,</a:t>
            </a:r>
            <a:r>
              <a:rPr lang="zh-CN" altLang="en-US" dirty="0"/>
              <a:t>物联网及能耗要求推动嵌入式人工智能的发展。</a:t>
            </a:r>
            <a:endParaRPr lang="en-US" altLang="zh-CN" dirty="0"/>
          </a:p>
          <a:p>
            <a:pPr lvl="1"/>
            <a:endParaRPr lang="zh-CN" altLang="en-US" dirty="0"/>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的基石</a:t>
            </a:r>
          </a:p>
        </p:txBody>
      </p:sp>
    </p:spTree>
    <p:extLst>
      <p:ext uri="{BB962C8B-B14F-4D97-AF65-F5344CB8AC3E}">
        <p14:creationId xmlns:p14="http://schemas.microsoft.com/office/powerpoint/2010/main" val="1458299065"/>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2403</TotalTime>
  <Words>4021</Words>
  <Application>Microsoft Office PowerPoint</Application>
  <PresentationFormat>全屏显示(4:3)</PresentationFormat>
  <Paragraphs>289</Paragraphs>
  <Slides>39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39</vt:i4>
      </vt:variant>
    </vt:vector>
  </HeadingPairs>
  <TitlesOfParts>
    <vt:vector size="52" baseType="lpstr">
      <vt:lpstr>DINPro</vt:lpstr>
      <vt:lpstr>Proximanova Regular</vt:lpstr>
      <vt:lpstr>Timess New Roman</vt:lpstr>
      <vt:lpstr>等线</vt:lpstr>
      <vt:lpstr>等线 Light</vt:lpstr>
      <vt:lpstr>楷体</vt:lpstr>
      <vt:lpstr>SimSun</vt:lpstr>
      <vt:lpstr>微软雅黑</vt:lpstr>
      <vt:lpstr>Arial</vt:lpstr>
      <vt:lpstr>Calibri</vt:lpstr>
      <vt:lpstr>Times New Roman</vt:lpstr>
      <vt:lpstr>Wingdings</vt:lpstr>
      <vt:lpstr>2016-VI主题-蓝</vt:lpstr>
      <vt:lpstr>嵌入式AI的市场分析</vt:lpstr>
      <vt:lpstr>目录 Contents</vt:lpstr>
      <vt:lpstr>目录 Contents</vt:lpstr>
      <vt:lpstr>什么是嵌入式人工智能</vt:lpstr>
      <vt:lpstr>嵌入式AI VS 云端AI</vt:lpstr>
      <vt:lpstr>嵌入式AI产生的原因</vt:lpstr>
      <vt:lpstr>嵌入式AI产生的原因</vt:lpstr>
      <vt:lpstr>嵌入式AI产生的原因</vt:lpstr>
      <vt:lpstr>嵌入式AI的基石</vt:lpstr>
      <vt:lpstr>目录 Contents</vt:lpstr>
      <vt:lpstr>监控摄像头</vt:lpstr>
      <vt:lpstr>智能家居的雏形</vt:lpstr>
      <vt:lpstr>NPU</vt:lpstr>
      <vt:lpstr>GPU</vt:lpstr>
      <vt:lpstr>Intel与NVIDIA</vt:lpstr>
      <vt:lpstr>FPGA</vt:lpstr>
      <vt:lpstr>FPGA+CPU异构架构</vt:lpstr>
      <vt:lpstr>FPGA+CPU异构架构</vt:lpstr>
      <vt:lpstr>ASIC</vt:lpstr>
      <vt:lpstr>未来：GPU、FPGA、ASIC</vt:lpstr>
      <vt:lpstr>目录 Contents</vt:lpstr>
      <vt:lpstr>Apple A11 Bionic</vt:lpstr>
      <vt:lpstr>HUAWEI Kirin 970</vt:lpstr>
      <vt:lpstr>HUAWEI Kirin 970</vt:lpstr>
      <vt:lpstr>Google’s Pixel Visual Core Chip </vt:lpstr>
      <vt:lpstr>Google’s Pixel Visual Core Chip </vt:lpstr>
      <vt:lpstr>Google’s Pixel Visual Core Chip </vt:lpstr>
      <vt:lpstr>无人机</vt:lpstr>
      <vt:lpstr>无人机</vt:lpstr>
      <vt:lpstr>无人驾驶</vt:lpstr>
      <vt:lpstr>特斯拉与英伟达的合作</vt:lpstr>
      <vt:lpstr>Nvidia Drive Series Comparison</vt:lpstr>
      <vt:lpstr>目录 Contents</vt:lpstr>
      <vt:lpstr>目录 Contents</vt:lpstr>
      <vt:lpstr>嵌入式AI的隐患</vt:lpstr>
      <vt:lpstr>嵌入式AI的前景</vt:lpstr>
      <vt:lpstr>嵌入式AI的前景</vt:lpstr>
      <vt:lpstr>嵌入式AI的前景</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陶昕毅;郝沛文</dc:creator>
  <cp:lastModifiedBy>陶昕毅</cp:lastModifiedBy>
  <cp:revision>187</cp:revision>
  <dcterms:created xsi:type="dcterms:W3CDTF">2016-04-20T02:59:17Z</dcterms:created>
  <dcterms:modified xsi:type="dcterms:W3CDTF">2018-03-20T09:05:35Z</dcterms:modified>
</cp:coreProperties>
</file>